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1" r:id="rId1"/>
  </p:sldMasterIdLst>
  <p:notesMasterIdLst>
    <p:notesMasterId r:id="rId15"/>
  </p:notesMasterIdLst>
  <p:handoutMasterIdLst>
    <p:handoutMasterId r:id="rId16"/>
  </p:handoutMasterIdLst>
  <p:sldIdLst>
    <p:sldId id="258" r:id="rId2"/>
    <p:sldId id="259" r:id="rId3"/>
    <p:sldId id="288" r:id="rId4"/>
    <p:sldId id="281" r:id="rId5"/>
    <p:sldId id="282" r:id="rId6"/>
    <p:sldId id="293" r:id="rId7"/>
    <p:sldId id="291" r:id="rId8"/>
    <p:sldId id="292" r:id="rId9"/>
    <p:sldId id="286" r:id="rId10"/>
    <p:sldId id="294" r:id="rId11"/>
    <p:sldId id="295" r:id="rId12"/>
    <p:sldId id="296" r:id="rId13"/>
    <p:sldId id="267" r:id="rId14"/>
  </p:sldIdLst>
  <p:sldSz cx="36720463" cy="20520025"/>
  <p:notesSz cx="6858000" cy="9144000"/>
  <p:embeddedFontLst>
    <p:embeddedFont>
      <p:font typeface="ALS Granate Bold" pitchFamily="50" charset="0"/>
      <p:bold r:id="rId17"/>
    </p:embeddedFont>
    <p:embeddedFont>
      <p:font typeface="ALS Granate Light" pitchFamily="50" charset="0"/>
      <p:regular r:id="rId18"/>
    </p:embeddedFont>
    <p:embeddedFont>
      <p:font typeface="ALS Granate" pitchFamily="50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1pPr>
    <a:lvl2pPr marL="1370934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2pPr>
    <a:lvl3pPr marL="2741868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3pPr>
    <a:lvl4pPr marL="4112802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4pPr>
    <a:lvl5pPr marL="5483736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5pPr>
    <a:lvl6pPr marL="6854670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6pPr>
    <a:lvl7pPr marL="8225604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7pPr>
    <a:lvl8pPr marL="9596537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8pPr>
    <a:lvl9pPr marL="10967471" algn="l" defTabSz="2741868" rtl="0" eaLnBrk="1" latinLnBrk="0" hangingPunct="1">
      <a:defRPr sz="539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33"/>
    <a:srgbClr val="009999"/>
    <a:srgbClr val="FFE85D"/>
    <a:srgbClr val="A83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60" autoAdjust="0"/>
    <p:restoredTop sz="94651"/>
  </p:normalViewPr>
  <p:slideViewPr>
    <p:cSldViewPr snapToGrid="0">
      <p:cViewPr varScale="1">
        <p:scale>
          <a:sx n="30" d="100"/>
          <a:sy n="30" d="100"/>
        </p:scale>
        <p:origin x="62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95131781618989E-3"/>
          <c:y val="1.1715332678549385E-2"/>
          <c:w val="0.99157516504597576"/>
          <c:h val="0.9765693346429011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Лист1!$B$2</c:f>
              <c:numCache>
                <c:formatCode>General</c:formatCode>
                <c:ptCount val="1"/>
                <c:pt idx="0">
                  <c:v>13.98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C2-4039-AA8A-7FE4E3234ECB}"/>
            </c:ext>
          </c:extLst>
        </c:ser>
        <c:ser>
          <c:idx val="1"/>
          <c:order val="1"/>
          <c:spPr>
            <a:gradFill>
              <a:gsLst>
                <a:gs pos="100000">
                  <a:schemeClr val="accent1"/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Лист1!$C$2</c:f>
              <c:numCache>
                <c:formatCode>General</c:formatCode>
                <c:ptCount val="1"/>
                <c:pt idx="0">
                  <c:v>10.31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DC2-4039-AA8A-7FE4E3234ECB}"/>
            </c:ext>
          </c:extLst>
        </c:ser>
        <c:ser>
          <c:idx val="2"/>
          <c:order val="2"/>
          <c:spPr>
            <a:gradFill>
              <a:gsLst>
                <a:gs pos="100000">
                  <a:schemeClr val="accent6"/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Лист1!$D$2</c:f>
              <c:numCache>
                <c:formatCode>General</c:formatCode>
                <c:ptCount val="1"/>
                <c:pt idx="0">
                  <c:v>9.61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DC2-4039-AA8A-7FE4E3234ECB}"/>
            </c:ext>
          </c:extLst>
        </c:ser>
        <c:ser>
          <c:idx val="3"/>
          <c:order val="3"/>
          <c:spPr>
            <a:gradFill>
              <a:gsLst>
                <a:gs pos="100000">
                  <a:schemeClr val="accent2"/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82550"/>
            </a:sp3d>
          </c:spPr>
          <c:invertIfNegative val="0"/>
          <c:dLbls>
            <c:delete val="1"/>
          </c:dLbls>
          <c:val>
            <c:numRef>
              <c:f>Лист1!$E$2</c:f>
              <c:numCache>
                <c:formatCode>General</c:formatCode>
                <c:ptCount val="1"/>
                <c:pt idx="0">
                  <c:v>3.67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DC2-4039-AA8A-7FE4E3234ECB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952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241-EB45-BD79-D75F6ECD8EA0}"/>
              </c:ext>
            </c:extLst>
          </c:dPt>
          <c:dLbls>
            <c:delete val="1"/>
          </c:dLbls>
          <c:val>
            <c:numRef>
              <c:f>Лист1!$F$2</c:f>
              <c:numCache>
                <c:formatCode>General</c:formatCode>
                <c:ptCount val="1"/>
                <c:pt idx="0">
                  <c:v>2.25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41-EB45-BD79-D75F6ECD8EA0}"/>
            </c:ext>
          </c:extLst>
        </c:ser>
        <c:ser>
          <c:idx val="5"/>
          <c:order val="5"/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66700"/>
            </a:sp3d>
          </c:spPr>
          <c:invertIfNegative val="0"/>
          <c:dLbls>
            <c:delete val="1"/>
          </c:dLbls>
          <c:val>
            <c:numRef>
              <c:f>Лист1!$G$2</c:f>
              <c:numCache>
                <c:formatCode>General</c:formatCode>
                <c:ptCount val="1"/>
                <c:pt idx="0">
                  <c:v>1.98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41-EB45-BD79-D75F6ECD8EA0}"/>
            </c:ext>
          </c:extLst>
        </c:ser>
        <c:ser>
          <c:idx val="6"/>
          <c:order val="6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Лист1!$H$2</c:f>
              <c:numCache>
                <c:formatCode>General</c:formatCode>
                <c:ptCount val="1"/>
                <c:pt idx="0">
                  <c:v>1.27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241-EB45-BD79-D75F6ECD8E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8"/>
        <c:overlap val="-71"/>
        <c:axId val="238414000"/>
        <c:axId val="237574280"/>
      </c:barChart>
      <c:catAx>
        <c:axId val="23841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7574280"/>
        <c:crosses val="autoZero"/>
        <c:auto val="1"/>
        <c:lblAlgn val="ctr"/>
        <c:lblOffset val="100"/>
        <c:noMultiLvlLbl val="0"/>
      </c:catAx>
      <c:valAx>
        <c:axId val="237574280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841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AB433B0-0BF2-4CCB-B5DB-380CF81CBF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A93C4CB-DE40-4101-A3E6-F1572F99D6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3B7EF-3646-4B50-A294-7F11D7B37848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306473C-EB6D-4F4C-8B79-B2B94E93E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5390CEF-A3D6-4816-83EF-5EF9D5DC09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10376-037F-4FFA-B3BB-FC795CABB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69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2ABB8-49C9-44BE-B3BC-F1304E7A7C1C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143000"/>
            <a:ext cx="5521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9670A-41FA-44CE-BF98-E8FF5765C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72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1pPr>
    <a:lvl2pPr marL="1373749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2pPr>
    <a:lvl3pPr marL="2747498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3pPr>
    <a:lvl4pPr marL="4121247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4pPr>
    <a:lvl5pPr marL="5494995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5pPr>
    <a:lvl6pPr marL="6868744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6pPr>
    <a:lvl7pPr marL="8242493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7pPr>
    <a:lvl8pPr marL="9616242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8pPr>
    <a:lvl9pPr marL="10989991" algn="l" defTabSz="2747498" rtl="0" eaLnBrk="1" latinLnBrk="0" hangingPunct="1">
      <a:defRPr sz="36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F7EB1-D09B-4680-89BA-54A318B877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0402" y="8374323"/>
            <a:ext cx="29157160" cy="50941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4EF1BC-298E-4C0B-847D-F70201FE7C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0402" y="13756113"/>
            <a:ext cx="29157160" cy="162545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200" b="0">
                <a:solidFill>
                  <a:schemeClr val="bg1"/>
                </a:solidFill>
                <a:latin typeface="+mj-lt"/>
              </a:defRPr>
            </a:lvl1pPr>
            <a:lvl2pPr marL="1365772" indent="0" algn="ctr">
              <a:buNone/>
              <a:defRPr sz="5974"/>
            </a:lvl2pPr>
            <a:lvl3pPr marL="2731547" indent="0" algn="ctr">
              <a:buNone/>
              <a:defRPr sz="5378"/>
            </a:lvl3pPr>
            <a:lvl4pPr marL="4097321" indent="0" algn="ctr">
              <a:buNone/>
              <a:defRPr sz="4780"/>
            </a:lvl4pPr>
            <a:lvl5pPr marL="5463092" indent="0" algn="ctr">
              <a:buNone/>
              <a:defRPr sz="4780"/>
            </a:lvl5pPr>
            <a:lvl6pPr marL="6828868" indent="0" algn="ctr">
              <a:buNone/>
              <a:defRPr sz="4780"/>
            </a:lvl6pPr>
            <a:lvl7pPr marL="8194642" indent="0" algn="ctr">
              <a:buNone/>
              <a:defRPr sz="4780"/>
            </a:lvl7pPr>
            <a:lvl8pPr marL="9560413" indent="0" algn="ctr">
              <a:buNone/>
              <a:defRPr sz="4780"/>
            </a:lvl8pPr>
            <a:lvl9pPr marL="10926189" indent="0" algn="ctr">
              <a:buNone/>
              <a:defRPr sz="4780"/>
            </a:lvl9pPr>
          </a:lstStyle>
          <a:p>
            <a:r>
              <a:rPr lang="ru-RU" dirty="0"/>
              <a:t>ФИО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5CD34CED-712B-4CAF-9483-4FE64B9AF8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0402" y="15669229"/>
            <a:ext cx="29157160" cy="16254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6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49F071-BCA9-47E3-85FB-584832C96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536" y="2073980"/>
            <a:ext cx="17633026" cy="34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047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  <p15:guide id="2" pos="1518">
          <p15:clr>
            <a:srgbClr val="FBAE40"/>
          </p15:clr>
        </p15:guide>
        <p15:guide id="3" pos="21517">
          <p15:clr>
            <a:srgbClr val="FBAE40"/>
          </p15:clr>
        </p15:guide>
        <p15:guide id="4" orient="horz" pos="1205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C864DC-1995-4C75-B0BF-A9E8AAA375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6616" y="287434"/>
            <a:ext cx="5623163" cy="298815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FED5D0-6D42-429A-91BA-DF1D64EC2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667" y="4637315"/>
            <a:ext cx="32812977" cy="1257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1365772" indent="0">
              <a:lnSpc>
                <a:spcPct val="110000"/>
              </a:lnSpc>
              <a:buFontTx/>
              <a:buNone/>
              <a:defRPr sz="5000">
                <a:solidFill>
                  <a:schemeClr val="tx2"/>
                </a:solidFill>
                <a:latin typeface="+mj-lt"/>
              </a:defRPr>
            </a:lvl2pPr>
            <a:lvl3pPr marL="2731547" indent="0">
              <a:lnSpc>
                <a:spcPct val="110000"/>
              </a:lnSpc>
              <a:buFontTx/>
              <a:buNone/>
              <a:defRPr sz="4181">
                <a:solidFill>
                  <a:schemeClr val="tx2"/>
                </a:solidFill>
                <a:latin typeface="ALS Granate" pitchFamily="50" charset="0"/>
              </a:defRPr>
            </a:lvl3pPr>
            <a:lvl4pPr marL="4097321" indent="0">
              <a:lnSpc>
                <a:spcPct val="110000"/>
              </a:lnSpc>
              <a:buFontTx/>
              <a:buNone/>
              <a:defRPr sz="3585">
                <a:solidFill>
                  <a:schemeClr val="tx2"/>
                </a:solidFill>
                <a:latin typeface="ALS Granate" pitchFamily="50" charset="0"/>
              </a:defRPr>
            </a:lvl4pPr>
            <a:lvl5pPr marL="5463092" indent="0">
              <a:lnSpc>
                <a:spcPct val="110000"/>
              </a:lnSpc>
              <a:buFontTx/>
              <a:buNone/>
              <a:defRPr sz="3285">
                <a:solidFill>
                  <a:schemeClr val="tx2"/>
                </a:solidFill>
                <a:latin typeface="ALS Granate Light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50F446C-D49D-4B07-81A6-6A5EBFA10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92" y="718456"/>
            <a:ext cx="21499983" cy="259125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5378" b="0">
                <a:solidFill>
                  <a:schemeClr val="tx1"/>
                </a:solidFill>
                <a:latin typeface="ALS Granate Bold" pitchFamily="50" charset="0"/>
              </a:defRPr>
            </a:lvl1pPr>
          </a:lstStyle>
          <a:p>
            <a:r>
              <a:rPr lang="ru-RU" dirty="0"/>
              <a:t>ТЕМА СЛАЙДА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xmlns="" id="{0A40F9F5-A1CC-46AF-8BDE-46B41C03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9602" y="950466"/>
            <a:ext cx="1907014" cy="2127234"/>
          </a:xfrm>
          <a:prstGeom prst="rect">
            <a:avLst/>
          </a:prstGeom>
        </p:spPr>
        <p:txBody>
          <a:bodyPr anchor="ctr"/>
          <a:lstStyle>
            <a:lvl1pPr algn="l" defTabSz="27315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0000" b="0" kern="1200" smtClean="0">
                <a:solidFill>
                  <a:schemeClr val="tx1"/>
                </a:solidFill>
                <a:latin typeface="ALS Granate Light" pitchFamily="50" charset="0"/>
                <a:ea typeface="+mj-ea"/>
                <a:cs typeface="+mj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0BEF0CC1-E6E3-4460-8FDE-FD1FD88008D7}"/>
              </a:ext>
            </a:extLst>
          </p:cNvPr>
          <p:cNvGrpSpPr/>
          <p:nvPr userDrawn="1"/>
        </p:nvGrpSpPr>
        <p:grpSpPr>
          <a:xfrm>
            <a:off x="26417612" y="718456"/>
            <a:ext cx="8384032" cy="2591254"/>
            <a:chOff x="1694141" y="6766997"/>
            <a:chExt cx="22603384" cy="698603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0F0CD037-2BD4-4892-A575-69DFBBE954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495" y="6766997"/>
              <a:ext cx="6986030" cy="698603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22F56E94-BC97-46E6-9B90-18FB4902E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141" y="6766997"/>
              <a:ext cx="6986030" cy="698603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D13F8A35-96B0-4A72-9BFC-1B382AE9E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818" y="6766997"/>
              <a:ext cx="6986030" cy="698603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74D942E-3876-4E14-B23B-4B361E0BC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296190" y="3081886"/>
            <a:ext cx="2380357" cy="12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084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  <p15:guide id="2" pos="975">
          <p15:clr>
            <a:srgbClr val="FBAE40"/>
          </p15:clr>
        </p15:guide>
        <p15:guide id="3" pos="22060">
          <p15:clr>
            <a:srgbClr val="FBAE40"/>
          </p15:clr>
        </p15:guide>
        <p15:guide id="4" orient="horz" pos="12051">
          <p15:clr>
            <a:srgbClr val="FBAE40"/>
          </p15:clr>
        </p15:guide>
        <p15:guide id="5" orient="horz" pos="25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E964C29-F6C7-4207-AF1C-61A5A3BEB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6616" y="287434"/>
            <a:ext cx="5623163" cy="2988152"/>
          </a:xfrm>
          <a:prstGeom prst="rect">
            <a:avLst/>
          </a:prstGeom>
        </p:spPr>
      </p:pic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xmlns="" id="{8F7B3C82-F0FB-4D9B-9E5A-3FD8CF10F6AC}"/>
              </a:ext>
            </a:extLst>
          </p:cNvPr>
          <p:cNvSpPr txBox="1">
            <a:spLocks/>
          </p:cNvSpPr>
          <p:nvPr userDrawn="1"/>
        </p:nvSpPr>
        <p:spPr>
          <a:xfrm>
            <a:off x="1219602" y="950466"/>
            <a:ext cx="1907014" cy="2127234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27315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0000" b="0" kern="1200" smtClean="0">
                <a:solidFill>
                  <a:schemeClr val="tx1"/>
                </a:solidFill>
                <a:latin typeface="ALS Granate Light" pitchFamily="50" charset="0"/>
                <a:ea typeface="+mj-ea"/>
                <a:cs typeface="+mj-cs"/>
              </a:defRPr>
            </a:lvl1pPr>
            <a:lvl2pPr marL="1370934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1868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2802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3736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4670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225604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596537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67471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728B46D-6DD5-4A75-B8B2-4D4E3165A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96190" y="3081886"/>
            <a:ext cx="2380357" cy="1264924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BB895A7-6821-4745-9662-40E02C1FD1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53929" y="5547495"/>
            <a:ext cx="9839936" cy="57380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3585">
                <a:latin typeface="ALS Granate" pitchFamily="50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xmlns="" id="{D8E5C96A-DAD4-4B76-879C-E579DD7586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440267" y="5547495"/>
            <a:ext cx="9839936" cy="57380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3585">
                <a:latin typeface="ALS Granate" pitchFamily="50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xmlns="" id="{F7D513AD-8B37-4893-9733-26AADC0250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326606" y="5547495"/>
            <a:ext cx="9839936" cy="57380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3585">
                <a:latin typeface="ALS Granate" pitchFamily="50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xmlns="" id="{4BE2E55F-2947-45BC-99EC-42CA71BDE9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53929" y="13357016"/>
            <a:ext cx="9839936" cy="57380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3585">
                <a:latin typeface="ALS Granate" pitchFamily="50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xmlns="" id="{530D7AA0-F3E6-4D56-B6CC-6C5B877335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440267" y="13357016"/>
            <a:ext cx="9839936" cy="57380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3585">
                <a:latin typeface="ALS Granate" pitchFamily="50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xmlns="" id="{B38913FE-2CF5-4933-B729-57E5E3F12D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5326606" y="13357016"/>
            <a:ext cx="9839936" cy="57380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3585">
                <a:latin typeface="ALS Granate" pitchFamily="50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15DE1E64-A529-4192-AA6D-ADD836341B24}"/>
              </a:ext>
            </a:extLst>
          </p:cNvPr>
          <p:cNvGrpSpPr/>
          <p:nvPr userDrawn="1"/>
        </p:nvGrpSpPr>
        <p:grpSpPr>
          <a:xfrm>
            <a:off x="26417612" y="718456"/>
            <a:ext cx="8384032" cy="2591254"/>
            <a:chOff x="1694141" y="6766997"/>
            <a:chExt cx="22603384" cy="698603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67017A1B-5F6C-4915-88B0-96C75BB24D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495" y="6766997"/>
              <a:ext cx="6986030" cy="698603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567E57AC-8464-4553-9701-DBA236CD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141" y="6766997"/>
              <a:ext cx="6986030" cy="698603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E90F734E-5262-45D9-813B-923B8F3C4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818" y="6766997"/>
              <a:ext cx="6986030" cy="6986030"/>
            </a:xfrm>
            <a:prstGeom prst="rect">
              <a:avLst/>
            </a:prstGeom>
          </p:spPr>
        </p:pic>
      </p:grp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7B6E3B6F-7A71-436D-89C6-4C74D2DD1E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92" y="718456"/>
            <a:ext cx="21499983" cy="259125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5378" b="0">
                <a:solidFill>
                  <a:schemeClr val="tx1"/>
                </a:solidFill>
                <a:latin typeface="ALS Granate Bold" pitchFamily="50" charset="0"/>
              </a:defRPr>
            </a:lvl1pPr>
          </a:lstStyle>
          <a:p>
            <a:r>
              <a:rPr lang="ru-RU" dirty="0"/>
              <a:t>ТЕМА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44684710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4" pos="22060">
          <p15:clr>
            <a:srgbClr val="FBAE40"/>
          </p15:clr>
        </p15:guide>
        <p15:guide id="6" orient="horz" pos="12051">
          <p15:clr>
            <a:srgbClr val="FBAE40"/>
          </p15:clr>
        </p15:guide>
        <p15:guide id="7" pos="975">
          <p15:clr>
            <a:srgbClr val="FBAE40"/>
          </p15:clr>
        </p15:guide>
        <p15:guide id="8" orient="horz" pos="9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EC4041C-1433-4C14-B7DA-A6A4C6796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6616" y="287434"/>
            <a:ext cx="5623163" cy="2988152"/>
          </a:xfrm>
          <a:prstGeom prst="rect">
            <a:avLst/>
          </a:prstGeom>
        </p:spPr>
      </p:pic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xmlns="" id="{7AF16695-2217-4760-BC2D-A6491019BC41}"/>
              </a:ext>
            </a:extLst>
          </p:cNvPr>
          <p:cNvSpPr txBox="1">
            <a:spLocks/>
          </p:cNvSpPr>
          <p:nvPr userDrawn="1"/>
        </p:nvSpPr>
        <p:spPr>
          <a:xfrm>
            <a:off x="1219602" y="950466"/>
            <a:ext cx="1907014" cy="2127234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27315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0000" b="0" kern="1200" smtClean="0">
                <a:solidFill>
                  <a:schemeClr val="tx1"/>
                </a:solidFill>
                <a:latin typeface="ALS Granate Light" pitchFamily="50" charset="0"/>
                <a:ea typeface="+mj-ea"/>
                <a:cs typeface="+mj-cs"/>
              </a:defRPr>
            </a:lvl1pPr>
            <a:lvl2pPr marL="1370934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1868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2802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3736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4670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225604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596537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67471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34B1E9C-2BB8-4897-9E03-600C07AC3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96190" y="3081886"/>
            <a:ext cx="2380357" cy="1264924"/>
          </a:xfrm>
          <a:prstGeom prst="rect">
            <a:avLst/>
          </a:prstGeom>
        </p:spPr>
      </p:pic>
      <p:sp>
        <p:nvSpPr>
          <p:cNvPr id="16" name="Рисунок 95">
            <a:extLst>
              <a:ext uri="{FF2B5EF4-FFF2-40B4-BE49-F238E27FC236}">
                <a16:creationId xmlns:a16="http://schemas.microsoft.com/office/drawing/2014/main" xmlns="" id="{DC4B1738-6D60-41F7-9BD2-8254D54236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53929" y="6065965"/>
            <a:ext cx="15640095" cy="8388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4780">
                <a:latin typeface="ALS Granate" pitchFamily="50" charset="0"/>
              </a:defRPr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20" name="Рисунок 95">
            <a:extLst>
              <a:ext uri="{FF2B5EF4-FFF2-40B4-BE49-F238E27FC236}">
                <a16:creationId xmlns:a16="http://schemas.microsoft.com/office/drawing/2014/main" xmlns="" id="{E7ED2929-9F1D-4260-9312-851EB22B21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526449" y="6065965"/>
            <a:ext cx="15640095" cy="8388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4780">
                <a:latin typeface="ALS Granate" pitchFamily="50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25937237-E1F9-4BCA-9CDD-27BE7E659778}"/>
              </a:ext>
            </a:extLst>
          </p:cNvPr>
          <p:cNvGrpSpPr/>
          <p:nvPr userDrawn="1"/>
        </p:nvGrpSpPr>
        <p:grpSpPr>
          <a:xfrm>
            <a:off x="26417612" y="718456"/>
            <a:ext cx="8384032" cy="2591254"/>
            <a:chOff x="1694141" y="6766997"/>
            <a:chExt cx="22603384" cy="698603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C8F29932-DB2B-4686-A717-B12623FCE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495" y="6766997"/>
              <a:ext cx="6986030" cy="698603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9B4570A0-6D6F-4B95-9589-7B94EACED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141" y="6766997"/>
              <a:ext cx="6986030" cy="698603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43625467-B366-4F78-9FA4-6142CEBC4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818" y="6766997"/>
              <a:ext cx="6986030" cy="6986030"/>
            </a:xfrm>
            <a:prstGeom prst="rect">
              <a:avLst/>
            </a:prstGeom>
          </p:spPr>
        </p:pic>
      </p:grp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AEEF1885-D162-4D81-B06B-7B62820F86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92" y="718456"/>
            <a:ext cx="21499983" cy="259125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5378" b="0">
                <a:solidFill>
                  <a:schemeClr val="tx1"/>
                </a:solidFill>
                <a:latin typeface="ALS Granate Bold" pitchFamily="50" charset="0"/>
              </a:defRPr>
            </a:lvl1pPr>
          </a:lstStyle>
          <a:p>
            <a:r>
              <a:rPr lang="ru-RU" dirty="0"/>
              <a:t>ТЕМА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44746558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2" pos="11518">
          <p15:clr>
            <a:srgbClr val="FBAE40"/>
          </p15:clr>
        </p15:guide>
        <p15:guide id="3" pos="975">
          <p15:clr>
            <a:srgbClr val="FBAE40"/>
          </p15:clr>
        </p15:guide>
        <p15:guide id="4" pos="22060">
          <p15:clr>
            <a:srgbClr val="FBAE40"/>
          </p15:clr>
        </p15:guide>
        <p15:guide id="5" orient="horz" pos="900">
          <p15:clr>
            <a:srgbClr val="FBAE40"/>
          </p15:clr>
        </p15:guide>
        <p15:guide id="6" orient="horz" pos="1205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48BD3D0-B649-4E73-8CCA-32FAE3B51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6616" y="287434"/>
            <a:ext cx="5623163" cy="2988152"/>
          </a:xfrm>
          <a:prstGeom prst="rect">
            <a:avLst/>
          </a:prstGeom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ADFF8F92-F670-4076-A607-D2DAA549441A}"/>
              </a:ext>
            </a:extLst>
          </p:cNvPr>
          <p:cNvSpPr txBox="1">
            <a:spLocks/>
          </p:cNvSpPr>
          <p:nvPr userDrawn="1"/>
        </p:nvSpPr>
        <p:spPr>
          <a:xfrm>
            <a:off x="1219602" y="950466"/>
            <a:ext cx="1907014" cy="2127234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27315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0000" b="0" kern="1200" smtClean="0">
                <a:solidFill>
                  <a:schemeClr val="tx1"/>
                </a:solidFill>
                <a:latin typeface="ALS Granate Light" pitchFamily="50" charset="0"/>
                <a:ea typeface="+mj-ea"/>
                <a:cs typeface="+mj-cs"/>
              </a:defRPr>
            </a:lvl1pPr>
            <a:lvl2pPr marL="1370934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1868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2802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3736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4670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225604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596537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67471" algn="l" defTabSz="2741868" rtl="0" eaLnBrk="1" latinLnBrk="0" hangingPunct="1">
              <a:defRPr sz="5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1AD3C68-EC83-4AB5-BFBF-3D0562BAD5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96190" y="3081886"/>
            <a:ext cx="2380357" cy="12649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3B6F8C-3CBF-4BCF-B3E6-D4F1F4A4B6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53737" y="3960872"/>
            <a:ext cx="28612988" cy="15461938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26C9A8D3-6362-4CA3-8430-D1D2A5CD4CDE}"/>
              </a:ext>
            </a:extLst>
          </p:cNvPr>
          <p:cNvGrpSpPr/>
          <p:nvPr userDrawn="1"/>
        </p:nvGrpSpPr>
        <p:grpSpPr>
          <a:xfrm>
            <a:off x="26417612" y="718456"/>
            <a:ext cx="8384032" cy="2591254"/>
            <a:chOff x="1694141" y="6766997"/>
            <a:chExt cx="22603384" cy="698603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15040A3D-BD1A-4CDD-B6D4-8AE3E9B7A5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495" y="6766997"/>
              <a:ext cx="6986030" cy="6986030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2EDE2267-0F7F-4E5E-8F75-10FDA6BBA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141" y="6766997"/>
              <a:ext cx="6986030" cy="698603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FF2D14FC-7C17-416B-B2AB-A89856CCA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818" y="6766997"/>
              <a:ext cx="6986030" cy="6986030"/>
            </a:xfrm>
            <a:prstGeom prst="rect">
              <a:avLst/>
            </a:prstGeom>
          </p:spPr>
        </p:pic>
      </p:grp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69A3AD96-E962-4008-9FBA-CA6D079B5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92" y="718456"/>
            <a:ext cx="21499983" cy="259125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5378" b="0">
                <a:solidFill>
                  <a:schemeClr val="tx1"/>
                </a:solidFill>
                <a:latin typeface="ALS Granate Bold" pitchFamily="50" charset="0"/>
              </a:defRPr>
            </a:lvl1pPr>
          </a:lstStyle>
          <a:p>
            <a:r>
              <a:rPr lang="ru-RU" dirty="0"/>
              <a:t>ТЕМА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5248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975">
          <p15:clr>
            <a:srgbClr val="FBAE40"/>
          </p15:clr>
        </p15:guide>
        <p15:guide id="4" pos="22060">
          <p15:clr>
            <a:srgbClr val="FBAE40"/>
          </p15:clr>
        </p15:guide>
        <p15:guide id="5" orient="horz" pos="900">
          <p15:clr>
            <a:srgbClr val="FBAE40"/>
          </p15:clr>
        </p15:guide>
        <p15:guide id="6" orient="horz" pos="1205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5E8E81-76C3-4220-A450-8A39D61F01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08" y="7252175"/>
            <a:ext cx="31084847" cy="601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73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61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8" r:id="rId6"/>
  </p:sldLayoutIdLst>
  <p:hf hdr="0" ftr="0" dt="0"/>
  <p:txStyles>
    <p:titleStyle>
      <a:lvl1pPr algn="l" defTabSz="2731547" rtl="0" eaLnBrk="1" latinLnBrk="0" hangingPunct="1">
        <a:lnSpc>
          <a:spcPct val="90000"/>
        </a:lnSpc>
        <a:spcBef>
          <a:spcPct val="0"/>
        </a:spcBef>
        <a:buNone/>
        <a:defRPr sz="131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2887" indent="-682887" algn="l" defTabSz="2731547" rtl="0" eaLnBrk="1" latinLnBrk="0" hangingPunct="1">
        <a:lnSpc>
          <a:spcPct val="90000"/>
        </a:lnSpc>
        <a:spcBef>
          <a:spcPts val="2986"/>
        </a:spcBef>
        <a:buFont typeface="Arial" panose="020B0604020202020204" pitchFamily="34" charset="0"/>
        <a:buChar char="•"/>
        <a:defRPr sz="8364" kern="1200">
          <a:solidFill>
            <a:schemeClr val="tx1"/>
          </a:solidFill>
          <a:latin typeface="+mn-lt"/>
          <a:ea typeface="+mn-ea"/>
          <a:cs typeface="+mn-cs"/>
        </a:defRPr>
      </a:lvl1pPr>
      <a:lvl2pPr marL="2048660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7167" kern="1200">
          <a:solidFill>
            <a:schemeClr val="tx1"/>
          </a:solidFill>
          <a:latin typeface="+mn-lt"/>
          <a:ea typeface="+mn-ea"/>
          <a:cs typeface="+mn-cs"/>
        </a:defRPr>
      </a:lvl2pPr>
      <a:lvl3pPr marL="3414432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3pPr>
      <a:lvl4pPr marL="4780208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5378" kern="1200">
          <a:solidFill>
            <a:schemeClr val="tx1"/>
          </a:solidFill>
          <a:latin typeface="+mn-lt"/>
          <a:ea typeface="+mn-ea"/>
          <a:cs typeface="+mn-cs"/>
        </a:defRPr>
      </a:lvl4pPr>
      <a:lvl5pPr marL="6145981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5378" kern="1200">
          <a:solidFill>
            <a:schemeClr val="tx1"/>
          </a:solidFill>
          <a:latin typeface="+mn-lt"/>
          <a:ea typeface="+mn-ea"/>
          <a:cs typeface="+mn-cs"/>
        </a:defRPr>
      </a:lvl5pPr>
      <a:lvl6pPr marL="7511753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5378" kern="1200">
          <a:solidFill>
            <a:schemeClr val="tx1"/>
          </a:solidFill>
          <a:latin typeface="+mn-lt"/>
          <a:ea typeface="+mn-ea"/>
          <a:cs typeface="+mn-cs"/>
        </a:defRPr>
      </a:lvl6pPr>
      <a:lvl7pPr marL="8877528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5378" kern="1200">
          <a:solidFill>
            <a:schemeClr val="tx1"/>
          </a:solidFill>
          <a:latin typeface="+mn-lt"/>
          <a:ea typeface="+mn-ea"/>
          <a:cs typeface="+mn-cs"/>
        </a:defRPr>
      </a:lvl7pPr>
      <a:lvl8pPr marL="10243302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5378" kern="1200">
          <a:solidFill>
            <a:schemeClr val="tx1"/>
          </a:solidFill>
          <a:latin typeface="+mn-lt"/>
          <a:ea typeface="+mn-ea"/>
          <a:cs typeface="+mn-cs"/>
        </a:defRPr>
      </a:lvl8pPr>
      <a:lvl9pPr marL="11609074" indent="-682887" algn="l" defTabSz="2731547" rtl="0" eaLnBrk="1" latinLnBrk="0" hangingPunct="1">
        <a:lnSpc>
          <a:spcPct val="90000"/>
        </a:lnSpc>
        <a:spcBef>
          <a:spcPts val="1494"/>
        </a:spcBef>
        <a:buFont typeface="Arial" panose="020B0604020202020204" pitchFamily="34" charset="0"/>
        <a:buChar char="•"/>
        <a:defRPr sz="5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1pPr>
      <a:lvl2pPr marL="1365772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2pPr>
      <a:lvl3pPr marL="2731547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3pPr>
      <a:lvl4pPr marL="4097321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4pPr>
      <a:lvl5pPr marL="5463092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5pPr>
      <a:lvl6pPr marL="6828868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6pPr>
      <a:lvl7pPr marL="8194642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7pPr>
      <a:lvl8pPr marL="9560413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8pPr>
      <a:lvl9pPr marL="10926189" algn="l" defTabSz="2731547" rtl="0" eaLnBrk="1" latinLnBrk="0" hangingPunct="1">
        <a:defRPr sz="5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A67E466A-19F6-44F4-95BB-D5E322BDD2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0" dirty="0"/>
              <a:t>Повышение качества инженерных изысканий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xmlns="" id="{604560D0-7E3E-4924-8DCC-791F4A19D1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АНИЧКИН АЛЕКСАНДР СЕРГЕЕВИЧ</a:t>
            </a:r>
            <a:endParaRPr lang="ru-RU" b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AF25B54-8261-4CA3-8888-46A0BD2E83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latin typeface="ALS Granate" pitchFamily="50" charset="0"/>
              </a:rPr>
              <a:t>Заместитель директора по проектированию </a:t>
            </a:r>
          </a:p>
          <a:p>
            <a:r>
              <a:rPr lang="ru-RU" dirty="0">
                <a:latin typeface="ALS Granate" pitchFamily="50" charset="0"/>
              </a:rPr>
              <a:t>АО «Институт Гипростроймост-Санкт-Петербург»</a:t>
            </a:r>
          </a:p>
        </p:txBody>
      </p:sp>
    </p:spTree>
    <p:extLst>
      <p:ext uri="{BB962C8B-B14F-4D97-AF65-F5344CB8AC3E}">
        <p14:creationId xmlns:p14="http://schemas.microsoft.com/office/powerpoint/2010/main" val="93449379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4E84EE9-1AE8-44D7-B96C-4A300BB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Основные шаги для повышения качества инженерных изысканий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8699F2-E271-4193-9D45-FD5DA26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E1D586-F8B8-42B1-88AD-DCAC9E14D7BB}"/>
              </a:ext>
            </a:extLst>
          </p:cNvPr>
          <p:cNvSpPr/>
          <p:nvPr/>
        </p:nvSpPr>
        <p:spPr>
          <a:xfrm>
            <a:off x="2047423" y="4642238"/>
            <a:ext cx="31602497" cy="13377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8583" tIns="8940483" rIns="323150" rtlCol="0" anchor="t"/>
          <a:lstStyle/>
          <a:p>
            <a:pPr>
              <a:lnSpc>
                <a:spcPct val="110000"/>
              </a:lnSpc>
            </a:pPr>
            <a:endParaRPr lang="ru-RU" sz="389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5F72A19-DCBC-4817-89E9-DB8DAD097461}"/>
              </a:ext>
            </a:extLst>
          </p:cNvPr>
          <p:cNvSpPr/>
          <p:nvPr/>
        </p:nvSpPr>
        <p:spPr>
          <a:xfrm>
            <a:off x="2047423" y="4715808"/>
            <a:ext cx="1970070" cy="1955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76D943-C0BA-0A4D-A3D6-C7D8B491A635}"/>
              </a:ext>
            </a:extLst>
          </p:cNvPr>
          <p:cNvSpPr txBox="1"/>
          <p:nvPr/>
        </p:nvSpPr>
        <p:spPr>
          <a:xfrm>
            <a:off x="4353454" y="4642238"/>
            <a:ext cx="28879800" cy="1538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000" dirty="0"/>
              <a:t>     Для первичного изучения района проектирования для выбора принципиальных решений, необходимо выполнение сбора архивных данных, выполнения аэрофотосъёмочных работ или работ по воздушному лазерному  сканированию, получение данных о состоянии опорной сети, ее проверка, проведение первичных работ по комплексному  уточнению геологических условий,  сбор необходимых данных по всем видам изысканий.</a:t>
            </a:r>
          </a:p>
          <a:p>
            <a:pPr algn="just"/>
            <a:endParaRPr lang="ru-RU" sz="4400" dirty="0">
              <a:solidFill>
                <a:schemeClr val="tx2"/>
              </a:solidFill>
            </a:endParaRPr>
          </a:p>
          <a:p>
            <a:pPr algn="just"/>
            <a:r>
              <a:rPr lang="ru-RU" sz="5000" dirty="0"/>
              <a:t>     Необходимо устранить неоднозначную трактовку требований нормативных документов в части полноты выполненных изыскательских работ для разработки проектной̆  и рабочей документации, предусмотреть механизм учета затрат на их проведение.	</a:t>
            </a:r>
          </a:p>
          <a:p>
            <a:pPr algn="just"/>
            <a:endParaRPr lang="ru-RU" sz="5000" dirty="0"/>
          </a:p>
          <a:p>
            <a:pPr algn="just"/>
            <a:r>
              <a:rPr lang="ru-RU" sz="5000" dirty="0"/>
              <a:t>     Ввести единые критерии достаточности данных, полученных по результатам инженерных изысканий, необходимых для подготовки детализированной технической документации.  Пересмотреть порядок формирования технического задания на проведение инженерно-геологических изысканий.</a:t>
            </a:r>
          </a:p>
          <a:p>
            <a:pPr algn="just"/>
            <a:endParaRPr lang="ru-RU" sz="5000" dirty="0"/>
          </a:p>
          <a:p>
            <a:pPr algn="just"/>
            <a:r>
              <a:rPr lang="ru-RU" sz="5000" dirty="0"/>
              <a:t>       Обновить сборники ценообразования с учетом проводимых исследований и работ  для упрощения процедуры подтверждения затрат в органах Государственной экспертизы.</a:t>
            </a:r>
          </a:p>
          <a:p>
            <a:pPr algn="just"/>
            <a:endParaRPr lang="ru-RU" sz="5000" dirty="0"/>
          </a:p>
          <a:p>
            <a:pPr algn="just"/>
            <a:r>
              <a:rPr lang="ru-RU" sz="5000" dirty="0"/>
              <a:t>        </a:t>
            </a:r>
          </a:p>
          <a:p>
            <a:pPr algn="just"/>
            <a:r>
              <a:rPr lang="ru-RU" sz="5000" dirty="0"/>
              <a:t>       </a:t>
            </a:r>
            <a:endParaRPr lang="ru-RU" sz="4400" b="1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9D0B43-B34A-E942-97C1-DAB6ACA70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55657" y="5039458"/>
            <a:ext cx="1308623" cy="130862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0A7CDC-4A65-0C4D-BA54-183AD028B6FF}"/>
              </a:ext>
            </a:extLst>
          </p:cNvPr>
          <p:cNvSpPr/>
          <p:nvPr/>
        </p:nvSpPr>
        <p:spPr>
          <a:xfrm>
            <a:off x="2045826" y="9183543"/>
            <a:ext cx="1970070" cy="1955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094523B-40C3-A047-B37B-0CEED474C76C}"/>
              </a:ext>
            </a:extLst>
          </p:cNvPr>
          <p:cNvSpPr/>
          <p:nvPr/>
        </p:nvSpPr>
        <p:spPr>
          <a:xfrm>
            <a:off x="2045826" y="12380354"/>
            <a:ext cx="1970070" cy="1955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EA69348-1645-4947-884F-C254831E80EB}"/>
              </a:ext>
            </a:extLst>
          </p:cNvPr>
          <p:cNvSpPr/>
          <p:nvPr/>
        </p:nvSpPr>
        <p:spPr>
          <a:xfrm>
            <a:off x="2045826" y="15937341"/>
            <a:ext cx="1970070" cy="1955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F2419657-F876-8A45-BD65-737E06599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89721" y="9507193"/>
            <a:ext cx="1308623" cy="130862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53D33577-09BE-AE4D-8448-3755DE8F9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76549" y="12740530"/>
            <a:ext cx="1308623" cy="130862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F4EAF104-2BD2-6D47-B476-B8B76824F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72304" y="16218771"/>
            <a:ext cx="1308623" cy="13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94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4E84EE9-1AE8-44D7-B96C-4A300BB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Основные шаги для повышения качества инженерных изысканий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8699F2-E271-4193-9D45-FD5DA26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E1D586-F8B8-42B1-88AD-DCAC9E14D7BB}"/>
              </a:ext>
            </a:extLst>
          </p:cNvPr>
          <p:cNvSpPr/>
          <p:nvPr/>
        </p:nvSpPr>
        <p:spPr>
          <a:xfrm>
            <a:off x="2173109" y="3777264"/>
            <a:ext cx="31602497" cy="160243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8583" tIns="8940483" rIns="323150" rtlCol="0" anchor="t"/>
          <a:lstStyle/>
          <a:p>
            <a:pPr>
              <a:lnSpc>
                <a:spcPct val="110000"/>
              </a:lnSpc>
            </a:pPr>
            <a:endParaRPr lang="ru-RU" sz="389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5F72A19-DCBC-4817-89E9-DB8DAD097461}"/>
              </a:ext>
            </a:extLst>
          </p:cNvPr>
          <p:cNvSpPr/>
          <p:nvPr/>
        </p:nvSpPr>
        <p:spPr>
          <a:xfrm>
            <a:off x="2202444" y="3799714"/>
            <a:ext cx="1970070" cy="1955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76D943-C0BA-0A4D-A3D6-C7D8B491A635}"/>
              </a:ext>
            </a:extLst>
          </p:cNvPr>
          <p:cNvSpPr txBox="1"/>
          <p:nvPr/>
        </p:nvSpPr>
        <p:spPr>
          <a:xfrm>
            <a:off x="4172514" y="3777265"/>
            <a:ext cx="28879800" cy="1692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000" dirty="0"/>
              <a:t>        По причине отсутствия возможности предсказать окончательные решения по объекту до утверждения проекта в органах </a:t>
            </a:r>
            <a:r>
              <a:rPr lang="ru-RU" sz="5000" dirty="0" err="1"/>
              <a:t>Главгосэкспертизы</a:t>
            </a:r>
            <a:r>
              <a:rPr lang="ru-RU" sz="5000" dirty="0"/>
              <a:t>,  зачастую отсутствие возможности доступа ко всем местам проведения изысканий по различным причинам  (до урегулирования земельно-имущественных вопросов: на участки физических лиц, участки под сезонное выращивание различных культур, охраняемые территории с зеленными насаждениями, других подобных мест, а также физического подъезда), выполнять инженерно-геологических изыскания по стадиям:</a:t>
            </a:r>
          </a:p>
          <a:p>
            <a:pPr algn="just"/>
            <a:r>
              <a:rPr lang="ru-RU" sz="5000" b="1" i="1" dirty="0"/>
              <a:t>- Обоснование инвестиций  </a:t>
            </a:r>
            <a:r>
              <a:rPr lang="ru-RU" sz="5000" dirty="0"/>
              <a:t>изучение геологического строения; </a:t>
            </a:r>
          </a:p>
          <a:p>
            <a:pPr algn="just"/>
            <a:r>
              <a:rPr lang="ru-RU" sz="5000" dirty="0"/>
              <a:t>- </a:t>
            </a:r>
            <a:r>
              <a:rPr lang="ru-RU" sz="5000" b="1" i="1" dirty="0"/>
              <a:t>Проект</a:t>
            </a:r>
            <a:r>
              <a:rPr lang="ru-RU" sz="5000" b="1" dirty="0"/>
              <a:t> </a:t>
            </a:r>
            <a:r>
              <a:rPr lang="ru-RU" sz="5000" dirty="0"/>
              <a:t>Выполнение работ в максимально возможном объеме. Набирать статистику по физико-механическим свойствам для характерного участка строительства, дороги, моста, путепровода, подпорных стен, других сооружений. На основании данных, полученных на первых стадиях принимать основные технические решения;</a:t>
            </a:r>
          </a:p>
          <a:p>
            <a:pPr algn="just"/>
            <a:r>
              <a:rPr lang="ru-RU" sz="5000" b="1" i="1" dirty="0"/>
              <a:t>- Рабочая документация </a:t>
            </a:r>
            <a:r>
              <a:rPr lang="ru-RU" sz="5000" dirty="0"/>
              <a:t>по принятым решениям и данным, полученным на первых двух стадиях, выполнить контрольные работы по недостающим данным, при необходимости на выявленных специфических участках подбирать комплекс различных методов полевых исследований (штамповые и статические нагрузки, </a:t>
            </a:r>
            <a:r>
              <a:rPr lang="ru-RU" sz="5000" dirty="0" err="1"/>
              <a:t>прессометрия</a:t>
            </a:r>
            <a:r>
              <a:rPr lang="ru-RU" sz="5000" dirty="0"/>
              <a:t>, метод вращения со срезом, наливы в шурфы, </a:t>
            </a:r>
            <a:r>
              <a:rPr lang="ru-RU" sz="5000" dirty="0" err="1"/>
              <a:t>расходометрия</a:t>
            </a:r>
            <a:r>
              <a:rPr lang="ru-RU" sz="5000" dirty="0"/>
              <a:t> и откачки, геофизические исследования). При использовании нелинейных моделей для более точного поведения грунтового массива, проведение дополнительных лабораторный исследований с определением дополнительных параметров. По результатам работ подтвердить корректность решений или внести необходимые уточнения. </a:t>
            </a:r>
          </a:p>
          <a:p>
            <a:pPr algn="just"/>
            <a:endParaRPr lang="ru-RU" sz="4400" b="1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9D0B43-B34A-E942-97C1-DAB6ACA70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71226" y="4123364"/>
            <a:ext cx="1308623" cy="13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3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4E84EE9-1AE8-44D7-B96C-4A300BB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Основные шаги для повышения качества инженерных изысканий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8699F2-E271-4193-9D45-FD5DA26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E1D586-F8B8-42B1-88AD-DCAC9E14D7BB}"/>
              </a:ext>
            </a:extLst>
          </p:cNvPr>
          <p:cNvSpPr/>
          <p:nvPr/>
        </p:nvSpPr>
        <p:spPr>
          <a:xfrm>
            <a:off x="2047423" y="4642238"/>
            <a:ext cx="31602497" cy="13377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8583" tIns="8940483" rIns="323150" rtlCol="0" anchor="t"/>
          <a:lstStyle/>
          <a:p>
            <a:pPr>
              <a:lnSpc>
                <a:spcPct val="110000"/>
              </a:lnSpc>
            </a:pPr>
            <a:endParaRPr lang="ru-RU" sz="3890" dirty="0">
              <a:solidFill>
                <a:schemeClr val="tx2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A28A150-9663-CF7A-34C2-5422AA1E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23" y="4642238"/>
            <a:ext cx="15918276" cy="117883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7725625-0524-05A3-FAE9-058A918D3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795" y="3694988"/>
            <a:ext cx="12198029" cy="136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29288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48796A0-1E7C-40FC-9D6C-5796CD38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Проблематика отрасли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2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7372D53-E85E-48D3-9934-462B76720DCC}"/>
              </a:ext>
            </a:extLst>
          </p:cNvPr>
          <p:cNvSpPr/>
          <p:nvPr/>
        </p:nvSpPr>
        <p:spPr>
          <a:xfrm>
            <a:off x="5244652" y="5512849"/>
            <a:ext cx="29554654" cy="376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386"/>
              </a:lnSpc>
              <a:spcAft>
                <a:spcPts val="1795"/>
              </a:spcAft>
            </a:pPr>
            <a:r>
              <a:rPr lang="ru-RU" sz="4200" dirty="0">
                <a:solidFill>
                  <a:schemeClr val="tx2"/>
                </a:solidFill>
              </a:rPr>
              <a:t>В дорожно-строительной отрасли под воздействием всех  внешних и внутренних факторов стремительно развиваются технологии строительства, увеличиваются требования Заказчика к проектным и изыскательским работам, что в свою очередь сказывается на объеме и полноте проектной документации. </a:t>
            </a:r>
          </a:p>
          <a:p>
            <a:pPr algn="just">
              <a:lnSpc>
                <a:spcPts val="5386"/>
              </a:lnSpc>
              <a:spcAft>
                <a:spcPts val="1795"/>
              </a:spcAft>
            </a:pPr>
            <a:r>
              <a:rPr lang="ru-RU" sz="4200" dirty="0">
                <a:solidFill>
                  <a:schemeClr val="tx2"/>
                </a:solidFill>
              </a:rPr>
              <a:t>Проектные организации получают и обрабатывают огромное количество информации, необходимой для разработки и выпуска качественных проектов, при этом сроки выполнения работ зачастую сильно сжатые.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0230A0F1-3E5C-4528-A977-37AA7075788A}"/>
              </a:ext>
            </a:extLst>
          </p:cNvPr>
          <p:cNvSpPr/>
          <p:nvPr/>
        </p:nvSpPr>
        <p:spPr>
          <a:xfrm>
            <a:off x="5244652" y="10182560"/>
            <a:ext cx="29825587" cy="4853762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wrap="square" lIns="0" tIns="323150" rIns="538583" bIns="323150" anchor="ctr">
            <a:spAutoFit/>
          </a:bodyPr>
          <a:lstStyle/>
          <a:p>
            <a:pPr algn="just">
              <a:lnSpc>
                <a:spcPts val="5386"/>
              </a:lnSpc>
              <a:spcAft>
                <a:spcPts val="1795"/>
              </a:spcAft>
            </a:pPr>
            <a:r>
              <a:rPr lang="ru-RU" sz="4200" dirty="0">
                <a:solidFill>
                  <a:schemeClr val="tx2"/>
                </a:solidFill>
              </a:rPr>
              <a:t>Основной запрос к исполнителю работ (проектных, изыскательских, исследовательских и т.п.) – быстрая и доступная реализация Проекта</a:t>
            </a:r>
            <a:r>
              <a:rPr lang="ru-RU" dirty="0"/>
              <a:t>. </a:t>
            </a:r>
          </a:p>
          <a:p>
            <a:pPr algn="just"/>
            <a:r>
              <a:rPr lang="ru-RU" sz="4200" dirty="0">
                <a:solidFill>
                  <a:schemeClr val="tx2"/>
                </a:solidFill>
              </a:rPr>
              <a:t>Несмотря на всю важность поддержания требуемой̆ скорости реализации проектов, а также необходимости стимулирования развития соответствующих институтов, дорожно-строительная отрасль характеризуется чрезмерной̆ бюрократизацией̆, высокой административной нагрузкой, отсутствием упорядоченной̆ качественной̆ системы технического нормирования. 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DFBE0C1A-301E-4F68-BCF3-6FC7D8AF2810}"/>
              </a:ext>
            </a:extLst>
          </p:cNvPr>
          <p:cNvSpPr/>
          <p:nvPr/>
        </p:nvSpPr>
        <p:spPr>
          <a:xfrm>
            <a:off x="5244652" y="16617342"/>
            <a:ext cx="29554654" cy="2400657"/>
          </a:xfrm>
          <a:prstGeom prst="rect">
            <a:avLst/>
          </a:prstGeom>
        </p:spPr>
        <p:txBody>
          <a:bodyPr wrap="square" numCol="2" spcCol="720000">
            <a:spAutoFit/>
          </a:bodyPr>
          <a:lstStyle/>
          <a:p>
            <a:pPr algn="just">
              <a:lnSpc>
                <a:spcPts val="5386"/>
              </a:lnSpc>
              <a:spcAft>
                <a:spcPts val="1795"/>
              </a:spcAft>
            </a:pPr>
            <a:r>
              <a:rPr lang="ru-RU" sz="4200" dirty="0">
                <a:solidFill>
                  <a:schemeClr val="tx2"/>
                </a:solidFill>
              </a:rPr>
              <a:t>Наращивание темпов выполнения работ влечет за собой вероятность и частоту возникновения ошибок, что напрямую влияет на качество и стоимость  работ. </a:t>
            </a:r>
          </a:p>
          <a:p>
            <a:pPr>
              <a:lnSpc>
                <a:spcPts val="5386"/>
              </a:lnSpc>
              <a:spcAft>
                <a:spcPts val="1795"/>
              </a:spcAft>
            </a:pPr>
            <a:r>
              <a:rPr lang="ru-RU" sz="4200" dirty="0">
                <a:solidFill>
                  <a:schemeClr val="tx2"/>
                </a:solidFill>
              </a:rPr>
              <a:t>Необходимо уделить особое внимание повышению качества выполняемых работ, особенно на стадии проведения инженерных изысканий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8AF9EA-7435-4B46-AFF0-D51BE169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21157" y="5752156"/>
            <a:ext cx="2493248" cy="25993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115128-1803-42A1-9BF8-A6B7FA631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23786" y="16519591"/>
            <a:ext cx="2490619" cy="22525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5A49F49-5D31-3249-AD95-D8DB5F828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3109" y="11672216"/>
            <a:ext cx="1874451" cy="187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57375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BE484F3A-0EDC-F34B-874F-1A3AF9D81FA0}"/>
              </a:ext>
            </a:extLst>
          </p:cNvPr>
          <p:cNvSpPr/>
          <p:nvPr/>
        </p:nvSpPr>
        <p:spPr>
          <a:xfrm>
            <a:off x="15146376" y="7526402"/>
            <a:ext cx="19910124" cy="1430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1500" rIns="538583" rtlCol="0" anchor="ctr"/>
          <a:lstStyle/>
          <a:p>
            <a:pPr>
              <a:lnSpc>
                <a:spcPct val="110000"/>
              </a:lnSpc>
            </a:pPr>
            <a:r>
              <a:rPr lang="ru-RU" sz="4787" dirty="0">
                <a:solidFill>
                  <a:schemeClr val="tx1">
                    <a:lumMod val="25000"/>
                    <a:lumOff val="75000"/>
                  </a:schemeClr>
                </a:solidFill>
              </a:rPr>
              <a:t>Инженерно-геологические изыскания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362E987-529C-4ED7-99AC-9D4B5ABB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Основные виды инженерных изысканий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FA5CE0-91D4-46C8-BB53-B8EE1567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8834080-9A1A-4019-B2AD-6A2C64C3D7C9}"/>
              </a:ext>
            </a:extLst>
          </p:cNvPr>
          <p:cNvSpPr/>
          <p:nvPr/>
        </p:nvSpPr>
        <p:spPr>
          <a:xfrm>
            <a:off x="15146376" y="5281682"/>
            <a:ext cx="19910124" cy="15932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1500" rIns="538583" rtlCol="0" anchor="ctr"/>
          <a:lstStyle/>
          <a:p>
            <a:pPr>
              <a:lnSpc>
                <a:spcPct val="110000"/>
              </a:lnSpc>
            </a:pPr>
            <a:r>
              <a:rPr lang="ru-RU" sz="4787" dirty="0">
                <a:solidFill>
                  <a:schemeClr val="tx1">
                    <a:lumMod val="25000"/>
                    <a:lumOff val="75000"/>
                  </a:schemeClr>
                </a:solidFill>
              </a:rPr>
              <a:t>Инженерно-геодезические изыскания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D7EB1B2-FD49-4099-8B3E-BACC625351DD}"/>
              </a:ext>
            </a:extLst>
          </p:cNvPr>
          <p:cNvSpPr/>
          <p:nvPr/>
        </p:nvSpPr>
        <p:spPr>
          <a:xfrm>
            <a:off x="1800783" y="5281682"/>
            <a:ext cx="12724651" cy="12747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1795"/>
              </a:spcAft>
              <a:buClr>
                <a:schemeClr val="accent3"/>
              </a:buClr>
            </a:pPr>
            <a:r>
              <a:rPr lang="ru-RU" sz="4200" dirty="0"/>
              <a:t>       Выполненный</a:t>
            </a:r>
            <a:r>
              <a:rPr lang="ru-RU" sz="4000" dirty="0"/>
              <a:t> комплекс инженерных изысканий должен обеспечивать получение необходимых и достаточных материалов для обоснования и разработки проектных решений Объекта, с учетом природных и техногенных условий, а также  прогноза их изменения. </a:t>
            </a:r>
          </a:p>
          <a:p>
            <a:pPr algn="just">
              <a:lnSpc>
                <a:spcPct val="110000"/>
              </a:lnSpc>
              <a:spcAft>
                <a:spcPts val="1795"/>
              </a:spcAft>
              <a:buClr>
                <a:schemeClr val="accent3"/>
              </a:buClr>
            </a:pPr>
            <a:r>
              <a:rPr lang="ru-RU" sz="4000" dirty="0"/>
              <a:t>       Состав, детальность и достаточность получаемых исходных данных на стадии изысканий выявляют основные проблемные вопросы, которые влияют на качественную составляющую проектируемого линейного объекта (автодороги).</a:t>
            </a:r>
          </a:p>
          <a:p>
            <a:pPr algn="just">
              <a:lnSpc>
                <a:spcPct val="110000"/>
              </a:lnSpc>
              <a:spcAft>
                <a:spcPts val="1795"/>
              </a:spcAft>
              <a:buClr>
                <a:schemeClr val="accent3"/>
              </a:buClr>
            </a:pPr>
            <a:r>
              <a:rPr lang="ru-RU" sz="4000" dirty="0"/>
              <a:t>       На основании имеющегося негативного опыта следует  «подсветить» особо острые проблемы в ходе инженерных изысканий и выработать пути решения, направленные на достижение результативного инвестиционно-строительного процесса.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3ABF68F2-9831-48C1-B538-E0BDC7C01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414710" y="11098362"/>
            <a:ext cx="2115087" cy="196202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D64423D7-F316-43C8-BA71-8DCA403FE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582977" y="16284536"/>
            <a:ext cx="2115086" cy="217869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23A846E4-5F45-CB4C-B552-ECA7AF7C8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535697" y="7750376"/>
            <a:ext cx="971279" cy="971279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AE2289EC-1D37-3843-AAD9-2602B041E371}"/>
              </a:ext>
            </a:extLst>
          </p:cNvPr>
          <p:cNvSpPr/>
          <p:nvPr/>
        </p:nvSpPr>
        <p:spPr>
          <a:xfrm>
            <a:off x="15146376" y="9685257"/>
            <a:ext cx="19910124" cy="15932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1500" rIns="538583" rtlCol="0" anchor="ctr"/>
          <a:lstStyle/>
          <a:p>
            <a:pPr>
              <a:lnSpc>
                <a:spcPct val="110000"/>
              </a:lnSpc>
            </a:pPr>
            <a:r>
              <a:rPr lang="ru-RU" sz="4787" dirty="0">
                <a:solidFill>
                  <a:schemeClr val="tx1">
                    <a:lumMod val="25000"/>
                    <a:lumOff val="75000"/>
                  </a:schemeClr>
                </a:solidFill>
              </a:rPr>
              <a:t>Инженерно-гидрометеорологические изыскания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DD15D9F1-3059-244C-B361-1C4CCA78BEFE}"/>
              </a:ext>
            </a:extLst>
          </p:cNvPr>
          <p:cNvSpPr/>
          <p:nvPr/>
        </p:nvSpPr>
        <p:spPr>
          <a:xfrm>
            <a:off x="15146376" y="11880961"/>
            <a:ext cx="19910124" cy="15932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1500" rIns="538583" rtlCol="0" anchor="ctr"/>
          <a:lstStyle/>
          <a:p>
            <a:pPr>
              <a:lnSpc>
                <a:spcPct val="110000"/>
              </a:lnSpc>
            </a:pPr>
            <a:r>
              <a:rPr lang="ru-RU" sz="4787" dirty="0">
                <a:solidFill>
                  <a:schemeClr val="tx1">
                    <a:lumMod val="25000"/>
                    <a:lumOff val="75000"/>
                  </a:schemeClr>
                </a:solidFill>
              </a:rPr>
              <a:t>Инженерно-геотехнические изыскания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606EAD87-E4BB-904C-A703-9FE43A5EB163}"/>
              </a:ext>
            </a:extLst>
          </p:cNvPr>
          <p:cNvSpPr/>
          <p:nvPr/>
        </p:nvSpPr>
        <p:spPr>
          <a:xfrm>
            <a:off x="15146376" y="14133602"/>
            <a:ext cx="19910124" cy="15932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1500" rIns="538583" rtlCol="0" anchor="ctr"/>
          <a:lstStyle/>
          <a:p>
            <a:pPr>
              <a:lnSpc>
                <a:spcPct val="110000"/>
              </a:lnSpc>
            </a:pPr>
            <a:r>
              <a:rPr lang="ru-RU" sz="4787" dirty="0">
                <a:solidFill>
                  <a:schemeClr val="tx1">
                    <a:lumMod val="25000"/>
                    <a:lumOff val="75000"/>
                  </a:schemeClr>
                </a:solidFill>
              </a:rPr>
              <a:t>Инженерно-экологические изыскания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E4C478F8-4FC4-1F49-B473-11DB2E7ABC74}"/>
              </a:ext>
            </a:extLst>
          </p:cNvPr>
          <p:cNvSpPr/>
          <p:nvPr/>
        </p:nvSpPr>
        <p:spPr>
          <a:xfrm>
            <a:off x="15146376" y="16389179"/>
            <a:ext cx="19910124" cy="15932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1500" rIns="538583" rtlCol="0" anchor="ctr"/>
          <a:lstStyle/>
          <a:p>
            <a:pPr>
              <a:lnSpc>
                <a:spcPct val="110000"/>
              </a:lnSpc>
            </a:pPr>
            <a:r>
              <a:rPr lang="ru-RU" sz="4787" dirty="0">
                <a:solidFill>
                  <a:schemeClr val="tx1">
                    <a:lumMod val="25000"/>
                    <a:lumOff val="75000"/>
                  </a:schemeClr>
                </a:solidFill>
              </a:rPr>
              <a:t>Инженерно-археологические изыскания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6A50F4E6-18D1-ED46-AE9D-E71AA924F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582977" y="16552030"/>
            <a:ext cx="1104823" cy="110482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AA143D1A-828A-CB47-8961-F55EC08F9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535697" y="14348460"/>
            <a:ext cx="1104823" cy="110482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D8A9F429-C46F-4B44-B592-105E171499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535697" y="5418698"/>
            <a:ext cx="1152103" cy="115210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3B732F2-FE63-8B44-A6FC-6F2DCB8952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535697" y="9895701"/>
            <a:ext cx="1104823" cy="110482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87B1A33-D4CA-834A-AC59-5E7AB78305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5535697" y="12220357"/>
            <a:ext cx="1152103" cy="96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2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4E84EE9-1AE8-44D7-B96C-4A300BB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Инженерно-геодезические изыскания.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8699F2-E271-4193-9D45-FD5DA26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E1D586-F8B8-42B1-88AD-DCAC9E14D7BB}"/>
              </a:ext>
            </a:extLst>
          </p:cNvPr>
          <p:cNvSpPr/>
          <p:nvPr/>
        </p:nvSpPr>
        <p:spPr>
          <a:xfrm>
            <a:off x="2047423" y="4642238"/>
            <a:ext cx="31602497" cy="13377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8583" tIns="8940483" rIns="323150" rtlCol="0" anchor="t"/>
          <a:lstStyle/>
          <a:p>
            <a:pPr>
              <a:lnSpc>
                <a:spcPct val="110000"/>
              </a:lnSpc>
            </a:pPr>
            <a:endParaRPr lang="ru-RU" sz="389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5F72A19-DCBC-4817-89E9-DB8DAD097461}"/>
              </a:ext>
            </a:extLst>
          </p:cNvPr>
          <p:cNvSpPr/>
          <p:nvPr/>
        </p:nvSpPr>
        <p:spPr>
          <a:xfrm>
            <a:off x="2047423" y="4715808"/>
            <a:ext cx="1970070" cy="1955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76D943-C0BA-0A4D-A3D6-C7D8B491A635}"/>
              </a:ext>
            </a:extLst>
          </p:cNvPr>
          <p:cNvSpPr txBox="1"/>
          <p:nvPr/>
        </p:nvSpPr>
        <p:spPr>
          <a:xfrm>
            <a:off x="4267200" y="5156628"/>
            <a:ext cx="2887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900" dirty="0">
                <a:solidFill>
                  <a:schemeClr val="tx2"/>
                </a:solidFill>
              </a:rPr>
              <a:t>       </a:t>
            </a:r>
            <a:r>
              <a:rPr lang="ru-RU" sz="4200" dirty="0">
                <a:solidFill>
                  <a:schemeClr val="tx2"/>
                </a:solidFill>
              </a:rPr>
              <a:t>В результате выполнения инженерно-геодезических изысканий, включающих геодезические, топографические, аэрофотосъемочные, стереофотограмметрические, инженерно-гидрографические, трассировочные работы, стационарные геодезические наблюдения, геодезические работы в процессе строительства и эксплуатации, </a:t>
            </a:r>
            <a:r>
              <a:rPr lang="ru-RU" sz="4200" b="1" dirty="0">
                <a:solidFill>
                  <a:schemeClr val="tx2"/>
                </a:solidFill>
              </a:rPr>
              <a:t>должно</a:t>
            </a:r>
            <a:r>
              <a:rPr lang="ru-RU" sz="4200" dirty="0">
                <a:solidFill>
                  <a:schemeClr val="tx2"/>
                </a:solidFill>
              </a:rPr>
              <a:t> </a:t>
            </a:r>
            <a:r>
              <a:rPr lang="ru-RU" sz="4200" b="1" dirty="0">
                <a:solidFill>
                  <a:schemeClr val="tx2"/>
                </a:solidFill>
              </a:rPr>
              <a:t>обеспечиваться: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942743-4B03-DD42-88AC-6DAD9CB2449E}"/>
              </a:ext>
            </a:extLst>
          </p:cNvPr>
          <p:cNvSpPr txBox="1"/>
          <p:nvPr/>
        </p:nvSpPr>
        <p:spPr>
          <a:xfrm>
            <a:off x="3126616" y="8982146"/>
            <a:ext cx="14453522" cy="807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развитие опорных геодезических сетей, включая геодезические сети специального назначения для строительства;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обновление топографических и инженерно-топографических планов;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создание инженерно-топографических планов </a:t>
            </a:r>
          </a:p>
          <a:p>
            <a:pPr algn="just"/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(в графической, цифровой, фотографической и иных формах), профилей и других топографо-геодезических материалов и данных, предназначенных для обоснования проектной подготовки строительства, градостроительной документации, обоснования инвестиций, проектов и рабочей документации;</a:t>
            </a:r>
          </a:p>
          <a:p>
            <a:pPr algn="just"/>
            <a:endParaRPr lang="ru-RU" sz="39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22B63E-CA4E-024F-B690-2040EA898FD4}"/>
              </a:ext>
            </a:extLst>
          </p:cNvPr>
          <p:cNvSpPr txBox="1"/>
          <p:nvPr/>
        </p:nvSpPr>
        <p:spPr>
          <a:xfrm>
            <a:off x="19019520" y="8982146"/>
            <a:ext cx="141274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создание и ведение геоинформационных систем (ГИС) поселений и предприятий, государственных кадастров (градостроительного в соответствии с требованиями СНиП 14-01-96, земельного и др.);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создание опорной геодезической сети и получение геодезических данных для выполнения других видов инженерных изысканий, в т. ч. при геодезическом мониторинге, обследовании грунтов оснований фундаментов зданий и сооружений, разработке мероприятий по инженерной защите и локальном мониторинге территорий.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B72C0F-8B99-7941-B9D0-699677F3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40799" y="5084038"/>
            <a:ext cx="1152103" cy="11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3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8BA6BD2-AF79-44C2-B4EB-2586348D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Основные проблемы и расхождения в процессе </a:t>
            </a:r>
            <a:br>
              <a:rPr lang="ru-RU" b="0" dirty="0">
                <a:latin typeface="+mj-lt"/>
              </a:rPr>
            </a:br>
            <a:r>
              <a:rPr lang="ru-RU" b="0" dirty="0">
                <a:latin typeface="+mj-lt"/>
              </a:rPr>
              <a:t>инженерно-геодезических работ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9337742-A808-42D3-8580-AAA9E6ED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BC9AD2EC-0E28-4A48-BEB6-550EF43437CF}"/>
              </a:ext>
            </a:extLst>
          </p:cNvPr>
          <p:cNvGrpSpPr/>
          <p:nvPr/>
        </p:nvGrpSpPr>
        <p:grpSpPr>
          <a:xfrm>
            <a:off x="2396208" y="5141070"/>
            <a:ext cx="10680493" cy="14975729"/>
            <a:chOff x="1870905" y="5141071"/>
            <a:chExt cx="9718018" cy="13377641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D0BA5B9B-3809-4A25-A52B-69F9CB218768}"/>
                </a:ext>
              </a:extLst>
            </p:cNvPr>
            <p:cNvSpPr/>
            <p:nvPr/>
          </p:nvSpPr>
          <p:spPr>
            <a:xfrm>
              <a:off x="1870905" y="5141071"/>
              <a:ext cx="9718018" cy="1337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6139850" rIns="323150" rtlCol="0" anchor="t"/>
            <a:lstStyle/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  <a:p>
              <a:pPr algn="just">
                <a:lnSpc>
                  <a:spcPct val="110000"/>
                </a:lnSpc>
              </a:pPr>
              <a:r>
                <a:rPr lang="ru-RU" sz="3800" dirty="0">
                  <a:solidFill>
                    <a:schemeClr val="tx1"/>
                  </a:solidFill>
                </a:rPr>
                <a:t>Невязки координат пунктов Государственной Геодезической Сети, принимаемых за исходные при определении координат пунктов геодезической разбивочной основы, превышают предельно допустимые значения для определения координат, достижимые с использованием спутниковых геодезических приемников.</a:t>
              </a:r>
            </a:p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A56BBB80-9872-4B0B-997C-F9B67ECEDCFF}"/>
                </a:ext>
              </a:extLst>
            </p:cNvPr>
            <p:cNvSpPr/>
            <p:nvPr/>
          </p:nvSpPr>
          <p:spPr>
            <a:xfrm>
              <a:off x="1889034" y="5170527"/>
              <a:ext cx="1553873" cy="15538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E2A31435-4892-425B-ABD0-974BB36BF829}"/>
              </a:ext>
            </a:extLst>
          </p:cNvPr>
          <p:cNvGrpSpPr/>
          <p:nvPr/>
        </p:nvGrpSpPr>
        <p:grpSpPr>
          <a:xfrm>
            <a:off x="13394546" y="5141069"/>
            <a:ext cx="10885297" cy="14975729"/>
            <a:chOff x="13469969" y="5141071"/>
            <a:chExt cx="9776452" cy="1366528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6F1FAA8-6F6F-45DB-92E2-EA6C30125CAD}"/>
                </a:ext>
              </a:extLst>
            </p:cNvPr>
            <p:cNvSpPr/>
            <p:nvPr/>
          </p:nvSpPr>
          <p:spPr>
            <a:xfrm>
              <a:off x="13474042" y="5141072"/>
              <a:ext cx="9772379" cy="1366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6139850" rIns="323150" rtlCol="0" anchor="t"/>
            <a:lstStyle/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  <a:p>
              <a:pPr algn="just">
                <a:lnSpc>
                  <a:spcPct val="110000"/>
                </a:lnSpc>
              </a:pPr>
              <a:r>
                <a:rPr lang="ru-RU" sz="3800" dirty="0">
                  <a:solidFill>
                    <a:schemeClr val="tx1"/>
                  </a:solidFill>
                </a:rPr>
                <a:t>Ошибка высот пунктов мостового ГРО, с учетом невязки пунктов государственной сети расположенных на противоположных берегах, может превышать допускаемые отклонения по высоте, установленные для строительных конструкций мостового перехода.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8E7EEAB7-A5DD-4259-9F31-107AA5B596AA}"/>
                </a:ext>
              </a:extLst>
            </p:cNvPr>
            <p:cNvSpPr/>
            <p:nvPr/>
          </p:nvSpPr>
          <p:spPr>
            <a:xfrm>
              <a:off x="13469969" y="5141071"/>
              <a:ext cx="1553873" cy="15538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330D186C-AA33-4E85-BF43-1824900AC593}"/>
              </a:ext>
            </a:extLst>
          </p:cNvPr>
          <p:cNvGrpSpPr/>
          <p:nvPr/>
        </p:nvGrpSpPr>
        <p:grpSpPr>
          <a:xfrm>
            <a:off x="24597686" y="5174045"/>
            <a:ext cx="10940191" cy="14942754"/>
            <a:chOff x="25619774" y="4020930"/>
            <a:chExt cx="9448453" cy="12922608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201E15F6-E247-4B04-A8CD-CF3C0FFCD7E6}"/>
                </a:ext>
              </a:extLst>
            </p:cNvPr>
            <p:cNvSpPr/>
            <p:nvPr/>
          </p:nvSpPr>
          <p:spPr>
            <a:xfrm>
              <a:off x="25619774" y="4020930"/>
              <a:ext cx="9448453" cy="1292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6139850" rIns="323150" rtlCol="0" anchor="t"/>
            <a:lstStyle/>
            <a:p>
              <a:pPr algn="just">
                <a:lnSpc>
                  <a:spcPct val="110000"/>
                </a:lnSpc>
              </a:pPr>
              <a:r>
                <a:rPr lang="ru-RU" sz="3800" dirty="0">
                  <a:solidFill>
                    <a:schemeClr val="tx1"/>
                  </a:solidFill>
                </a:rPr>
                <a:t>На стадии разработки ПД, допустимые значения для определения координат и высот  пунктов планово-высотного обоснования существенно ниже, чем требования к созданию геодезической разбивочной основы при производстве СМР (ИГИ относительная невязка -  1/2000, техническое нивелирование; </a:t>
              </a:r>
            </a:p>
            <a:p>
              <a:pPr algn="just">
                <a:lnSpc>
                  <a:spcPct val="110000"/>
                </a:lnSpc>
              </a:pPr>
              <a:r>
                <a:rPr lang="ru-RU" sz="3800" dirty="0">
                  <a:solidFill>
                    <a:schemeClr val="tx1"/>
                  </a:solidFill>
                </a:rPr>
                <a:t>ГРО для мостовых сооружений относительная невязка - 1/25000, нивелирование </a:t>
              </a:r>
              <a:r>
                <a:rPr lang="en-US" sz="3800" dirty="0">
                  <a:solidFill>
                    <a:schemeClr val="tx1"/>
                  </a:solidFill>
                </a:rPr>
                <a:t>II, III </a:t>
              </a:r>
              <a:r>
                <a:rPr lang="ru-RU" sz="3800" dirty="0">
                  <a:solidFill>
                    <a:schemeClr val="tx1"/>
                  </a:solidFill>
                </a:rPr>
                <a:t>классов). Возникает проблема переопределения координат и высот ранее созданных пунктов.</a:t>
              </a:r>
            </a:p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9DF1A39-DF68-4961-98AE-9E0439D989F0}"/>
                </a:ext>
              </a:extLst>
            </p:cNvPr>
            <p:cNvSpPr/>
            <p:nvPr/>
          </p:nvSpPr>
          <p:spPr>
            <a:xfrm>
              <a:off x="25619777" y="4020930"/>
              <a:ext cx="1553873" cy="15538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552A54-C58B-2746-BCFD-9C98B7A60237}"/>
              </a:ext>
            </a:extLst>
          </p:cNvPr>
          <p:cNvSpPr txBox="1"/>
          <p:nvPr/>
        </p:nvSpPr>
        <p:spPr>
          <a:xfrm>
            <a:off x="4117094" y="5141069"/>
            <a:ext cx="7651838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200" dirty="0"/>
              <a:t>Невязка координат пунктов ГГС, расположенных на противоположных берегах при пересечении водотоков </a:t>
            </a:r>
          </a:p>
          <a:p>
            <a:pPr algn="just"/>
            <a:r>
              <a:rPr lang="ru-RU" sz="389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F2DEA9-B758-9F41-8CFB-85C4E76A8B7A}"/>
              </a:ext>
            </a:extLst>
          </p:cNvPr>
          <p:cNvSpPr txBox="1"/>
          <p:nvPr/>
        </p:nvSpPr>
        <p:spPr>
          <a:xfrm>
            <a:off x="15442504" y="5141069"/>
            <a:ext cx="818751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200" dirty="0"/>
              <a:t>Невязка высот пунктов ГНС-Государственной нивелирной сети, расположенных на противоположных берегах при пересечении водотоков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D327C-1B5B-4B44-9F78-99EF8ABD44A4}"/>
              </a:ext>
            </a:extLst>
          </p:cNvPr>
          <p:cNvSpPr txBox="1"/>
          <p:nvPr/>
        </p:nvSpPr>
        <p:spPr>
          <a:xfrm>
            <a:off x="26547397" y="5141070"/>
            <a:ext cx="79527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4200" dirty="0"/>
              <a:t>Несоответствие требований по точности геодезических измерений при выполнении инженерно-геодезических изысканий и при проведении СМР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59FFC26-DB06-280F-756F-5C0EA6EA8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13" y="8029793"/>
            <a:ext cx="7772400" cy="41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8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4E84EE9-1AE8-44D7-B96C-4A300BB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Инженерно-геологические и геотехнические  изыскания.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8699F2-E271-4193-9D45-FD5DA26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E1D586-F8B8-42B1-88AD-DCAC9E14D7BB}"/>
              </a:ext>
            </a:extLst>
          </p:cNvPr>
          <p:cNvSpPr/>
          <p:nvPr/>
        </p:nvSpPr>
        <p:spPr>
          <a:xfrm>
            <a:off x="2047423" y="4642238"/>
            <a:ext cx="31602497" cy="13377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8583" tIns="8940483" rIns="323150" rtlCol="0" anchor="t"/>
          <a:lstStyle/>
          <a:p>
            <a:pPr>
              <a:lnSpc>
                <a:spcPct val="110000"/>
              </a:lnSpc>
            </a:pPr>
            <a:endParaRPr lang="ru-RU" sz="389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5F72A19-DCBC-4817-89E9-DB8DAD097461}"/>
              </a:ext>
            </a:extLst>
          </p:cNvPr>
          <p:cNvSpPr/>
          <p:nvPr/>
        </p:nvSpPr>
        <p:spPr>
          <a:xfrm>
            <a:off x="2047423" y="4715808"/>
            <a:ext cx="1970070" cy="19559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76D943-C0BA-0A4D-A3D6-C7D8B491A635}"/>
              </a:ext>
            </a:extLst>
          </p:cNvPr>
          <p:cNvSpPr txBox="1"/>
          <p:nvPr/>
        </p:nvSpPr>
        <p:spPr>
          <a:xfrm>
            <a:off x="4267200" y="5156628"/>
            <a:ext cx="28879800" cy="1157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900" dirty="0">
                <a:solidFill>
                  <a:schemeClr val="tx2"/>
                </a:solidFill>
              </a:rPr>
              <a:t>       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</a:rPr>
              <a:t>Инженерно-геологические и инженерно-геотехнические изыскания обеспечивают получение данных:</a:t>
            </a:r>
          </a:p>
          <a:p>
            <a:pPr algn="just"/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</a:rPr>
              <a:t> комплексное изучение инженерно-геологических (геотехнических) условий района (площадки, участка, трассы) проектируемого строительства, включая рельеф, геологическое строение, сейсмотектонические, геоморфологические и гидрогеологические и геокриологические  условия;</a:t>
            </a:r>
          </a:p>
          <a:p>
            <a:pPr algn="just"/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</a:rPr>
              <a:t> состав, состояние и свойства грунтов, </a:t>
            </a:r>
          </a:p>
          <a:p>
            <a:pPr algn="just"/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</a:rPr>
              <a:t>изучение геологических и инженерно-геологических процессов, и составление прогноза возможных изменений инженерно-геологических условий в сфере взаимодействия проектируемых объектов с геологической средой;</a:t>
            </a:r>
          </a:p>
          <a:p>
            <a:pPr algn="just"/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/>
              </a:rPr>
              <a:t> получение необходимых и достаточных материалов для обоснования проектной подготовки строительства, в том числе мероприятий инженерной защиты объекта строительства и охраны окружающей среды. </a:t>
            </a:r>
          </a:p>
          <a:p>
            <a:pPr algn="just"/>
            <a:endParaRPr lang="ru-RU" sz="4200" b="1" dirty="0">
              <a:solidFill>
                <a:schemeClr val="tx2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B72C0F-8B99-7941-B9D0-699677F3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40799" y="5084038"/>
            <a:ext cx="1152103" cy="11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9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8BA6BD2-AF79-44C2-B4EB-2586348D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Основные проблемы и трудности в процессе </a:t>
            </a:r>
            <a:br>
              <a:rPr lang="ru-RU" b="0" dirty="0">
                <a:latin typeface="+mj-lt"/>
              </a:rPr>
            </a:br>
            <a:r>
              <a:rPr lang="ru-RU" b="0" dirty="0">
                <a:latin typeface="+mj-lt"/>
              </a:rPr>
              <a:t>инженерно-геологических работ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9337742-A808-42D3-8580-AAA9E6ED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BC9AD2EC-0E28-4A48-BEB6-550EF43437CF}"/>
              </a:ext>
            </a:extLst>
          </p:cNvPr>
          <p:cNvGrpSpPr/>
          <p:nvPr/>
        </p:nvGrpSpPr>
        <p:grpSpPr>
          <a:xfrm>
            <a:off x="2396209" y="5141071"/>
            <a:ext cx="9718018" cy="13377641"/>
            <a:chOff x="1870905" y="5141071"/>
            <a:chExt cx="9718018" cy="13377641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D0BA5B9B-3809-4A25-A52B-69F9CB218768}"/>
                </a:ext>
              </a:extLst>
            </p:cNvPr>
            <p:cNvSpPr/>
            <p:nvPr/>
          </p:nvSpPr>
          <p:spPr>
            <a:xfrm>
              <a:off x="1870905" y="5141071"/>
              <a:ext cx="9718018" cy="1337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6139850" rIns="323150" rtlCol="0" anchor="t"/>
            <a:lstStyle/>
            <a:p>
              <a:pPr algn="just">
                <a:lnSpc>
                  <a:spcPct val="110000"/>
                </a:lnSpc>
              </a:pPr>
              <a:r>
                <a:rPr lang="ru-RU" sz="3800" dirty="0">
                  <a:solidFill>
                    <a:schemeClr val="tx1"/>
                  </a:solidFill>
                </a:rPr>
                <a:t>Согласно СП 47.13330.2016 и СП 446.1325800.2019 выполнение работ  подразумевается в два этапа для стадии ПД: комплексное уточнение условий и уточнение (детализация) условий на конкретных участках. Большой объем работ усложняется продолжительным неблагоприятным периодом. Проведение работ на стадии РД на н/в не предполагаются.</a:t>
              </a:r>
            </a:p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A56BBB80-9872-4B0B-997C-F9B67ECEDCFF}"/>
                </a:ext>
              </a:extLst>
            </p:cNvPr>
            <p:cNvSpPr/>
            <p:nvPr/>
          </p:nvSpPr>
          <p:spPr>
            <a:xfrm>
              <a:off x="2077127" y="5160893"/>
              <a:ext cx="1553873" cy="15538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E2A31435-4892-425B-ABD0-974BB36BF829}"/>
              </a:ext>
            </a:extLst>
          </p:cNvPr>
          <p:cNvGrpSpPr/>
          <p:nvPr/>
        </p:nvGrpSpPr>
        <p:grpSpPr>
          <a:xfrm>
            <a:off x="13472335" y="5087590"/>
            <a:ext cx="9776452" cy="13377642"/>
            <a:chOff x="13469969" y="5141071"/>
            <a:chExt cx="9776452" cy="1337764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6F1FAA8-6F6F-45DB-92E2-EA6C30125CAD}"/>
                </a:ext>
              </a:extLst>
            </p:cNvPr>
            <p:cNvSpPr/>
            <p:nvPr/>
          </p:nvSpPr>
          <p:spPr>
            <a:xfrm>
              <a:off x="13474042" y="5141072"/>
              <a:ext cx="9772379" cy="1337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6139850" rIns="323150" rtlCol="0" anchor="t"/>
            <a:lstStyle/>
            <a:p>
              <a:pPr algn="just">
                <a:lnSpc>
                  <a:spcPct val="110000"/>
                </a:lnSpc>
              </a:pPr>
              <a:r>
                <a:rPr lang="ru-RU" sz="3800" dirty="0">
                  <a:solidFill>
                    <a:schemeClr val="tx1"/>
                  </a:solidFill>
                </a:rPr>
                <a:t>По требованию СП 47.13330.2016 и СП 446.1325800.2019 в Задании должно обязательно указываться целый ряд требований и характеристик, которые можно получить при разработке Проекта или имея принципиальные проектные решения. Но для этого необходимо наличие изысканий. Получается замкнутый круг.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8E7EEAB7-A5DD-4259-9F31-107AA5B596AA}"/>
                </a:ext>
              </a:extLst>
            </p:cNvPr>
            <p:cNvSpPr/>
            <p:nvPr/>
          </p:nvSpPr>
          <p:spPr>
            <a:xfrm>
              <a:off x="13469969" y="5141071"/>
              <a:ext cx="1553873" cy="15538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330D186C-AA33-4E85-BF43-1824900AC593}"/>
              </a:ext>
            </a:extLst>
          </p:cNvPr>
          <p:cNvGrpSpPr/>
          <p:nvPr/>
        </p:nvGrpSpPr>
        <p:grpSpPr>
          <a:xfrm>
            <a:off x="24776557" y="5141071"/>
            <a:ext cx="9822668" cy="13377642"/>
            <a:chOff x="25238221" y="5141071"/>
            <a:chExt cx="9822668" cy="1337764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201E15F6-E247-4B04-A8CD-CF3C0FFCD7E6}"/>
                </a:ext>
              </a:extLst>
            </p:cNvPr>
            <p:cNvSpPr/>
            <p:nvPr/>
          </p:nvSpPr>
          <p:spPr>
            <a:xfrm>
              <a:off x="25288510" y="5141072"/>
              <a:ext cx="9772379" cy="1337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6139850" rIns="323150" rtlCol="0" anchor="t"/>
            <a:lstStyle/>
            <a:p>
              <a:pPr algn="just">
                <a:lnSpc>
                  <a:spcPct val="110000"/>
                </a:lnSpc>
              </a:pPr>
              <a:r>
                <a:rPr lang="ru-RU" sz="3800" dirty="0">
                  <a:solidFill>
                    <a:schemeClr val="tx1"/>
                  </a:solidFill>
                </a:rPr>
                <a:t>Использование фактических данных, без учета и сбора архивных материалов в определенном регионе проведения работ, повышает вероятность упустить какой-нибудь опасный процесс или специфические грунты.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9DF1A39-DF68-4961-98AE-9E0439D989F0}"/>
                </a:ext>
              </a:extLst>
            </p:cNvPr>
            <p:cNvSpPr/>
            <p:nvPr/>
          </p:nvSpPr>
          <p:spPr>
            <a:xfrm>
              <a:off x="25238221" y="5141071"/>
              <a:ext cx="1553873" cy="15538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552A54-C58B-2746-BCFD-9C98B7A60237}"/>
              </a:ext>
            </a:extLst>
          </p:cNvPr>
          <p:cNvSpPr txBox="1"/>
          <p:nvPr/>
        </p:nvSpPr>
        <p:spPr>
          <a:xfrm>
            <a:off x="4258278" y="5141070"/>
            <a:ext cx="7651838" cy="2045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/>
              <a:t>Сроки проведения изысканий</a:t>
            </a:r>
          </a:p>
          <a:p>
            <a:pPr algn="just"/>
            <a:r>
              <a:rPr lang="ru-RU" sz="389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F2DEA9-B758-9F41-8CFB-85C4E76A8B7A}"/>
              </a:ext>
            </a:extLst>
          </p:cNvPr>
          <p:cNvSpPr txBox="1"/>
          <p:nvPr/>
        </p:nvSpPr>
        <p:spPr>
          <a:xfrm>
            <a:off x="14998709" y="5141070"/>
            <a:ext cx="7952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/>
              <a:t>Невозможность написания точного Задания перед началом работ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D327C-1B5B-4B44-9F78-99EF8ABD44A4}"/>
              </a:ext>
            </a:extLst>
          </p:cNvPr>
          <p:cNvSpPr txBox="1"/>
          <p:nvPr/>
        </p:nvSpPr>
        <p:spPr>
          <a:xfrm>
            <a:off x="26696783" y="5141070"/>
            <a:ext cx="79527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4400" dirty="0"/>
              <a:t>Пренебрежение архивными материалами</a:t>
            </a:r>
          </a:p>
        </p:txBody>
      </p:sp>
    </p:spTree>
    <p:extLst>
      <p:ext uri="{BB962C8B-B14F-4D97-AF65-F5344CB8AC3E}">
        <p14:creationId xmlns:p14="http://schemas.microsoft.com/office/powerpoint/2010/main" val="420330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8BA6BD2-AF79-44C2-B4EB-2586348D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Основные проблемы и трудности в процессе </a:t>
            </a:r>
            <a:br>
              <a:rPr lang="ru-RU" b="0" dirty="0">
                <a:latin typeface="+mj-lt"/>
              </a:rPr>
            </a:br>
            <a:r>
              <a:rPr lang="ru-RU" b="0" dirty="0">
                <a:latin typeface="+mj-lt"/>
              </a:rPr>
              <a:t>инженерно-геологических работ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9337742-A808-42D3-8580-AAA9E6ED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8</a:t>
            </a:fld>
            <a:endParaRPr lang="ru-RU" dirty="0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BC9AD2EC-0E28-4A48-BEB6-550EF43437CF}"/>
              </a:ext>
            </a:extLst>
          </p:cNvPr>
          <p:cNvGrpSpPr/>
          <p:nvPr/>
        </p:nvGrpSpPr>
        <p:grpSpPr>
          <a:xfrm>
            <a:off x="2173109" y="5141070"/>
            <a:ext cx="9718018" cy="13377641"/>
            <a:chOff x="1870905" y="5141071"/>
            <a:chExt cx="9718018" cy="13377641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D0BA5B9B-3809-4A25-A52B-69F9CB218768}"/>
                </a:ext>
              </a:extLst>
            </p:cNvPr>
            <p:cNvSpPr/>
            <p:nvPr/>
          </p:nvSpPr>
          <p:spPr>
            <a:xfrm>
              <a:off x="1870905" y="5141071"/>
              <a:ext cx="9718018" cy="1337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4680000" rIns="323150" rtlCol="0" anchor="t">
              <a:norm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ru-RU" sz="3500" dirty="0">
                  <a:solidFill>
                    <a:schemeClr val="tx1"/>
                  </a:solidFill>
                </a:rPr>
                <a:t>Выполнение таких лабораторных исследований как динамические трехосные испытания при сейсмичности 6 и более балов выполняют всего несколько лабораторий, расположенных в Москве. Тоже самое касается трехосных испытаний для конкретных расчетных моделей, или мерзлотные исследования.</a:t>
              </a:r>
            </a:p>
            <a:p>
              <a:pPr algn="just">
                <a:lnSpc>
                  <a:spcPct val="110000"/>
                </a:lnSpc>
              </a:pPr>
              <a:r>
                <a:rPr lang="ru-RU" sz="3500" dirty="0">
                  <a:solidFill>
                    <a:schemeClr val="tx1"/>
                  </a:solidFill>
                </a:rPr>
                <a:t>Доставка образцов из отдаленных регионов РФ приводит к увеличению сроков исполнения работ и отражается на точности получения результатов.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A56BBB80-9872-4B0B-997C-F9B67ECEDCFF}"/>
                </a:ext>
              </a:extLst>
            </p:cNvPr>
            <p:cNvSpPr/>
            <p:nvPr/>
          </p:nvSpPr>
          <p:spPr>
            <a:xfrm>
              <a:off x="1870905" y="5141072"/>
              <a:ext cx="1553873" cy="15538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E2A31435-4892-425B-ABD0-974BB36BF829}"/>
              </a:ext>
            </a:extLst>
          </p:cNvPr>
          <p:cNvGrpSpPr/>
          <p:nvPr/>
        </p:nvGrpSpPr>
        <p:grpSpPr>
          <a:xfrm>
            <a:off x="13472335" y="5087590"/>
            <a:ext cx="9776452" cy="13377642"/>
            <a:chOff x="13469969" y="5141071"/>
            <a:chExt cx="9776452" cy="1337764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6F1FAA8-6F6F-45DB-92E2-EA6C30125CAD}"/>
                </a:ext>
              </a:extLst>
            </p:cNvPr>
            <p:cNvSpPr/>
            <p:nvPr/>
          </p:nvSpPr>
          <p:spPr>
            <a:xfrm>
              <a:off x="13474042" y="5141072"/>
              <a:ext cx="9772379" cy="1337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4680000" rIns="323150" rtlCol="0" anchor="t"/>
            <a:lstStyle/>
            <a:p>
              <a:pPr algn="just">
                <a:lnSpc>
                  <a:spcPct val="110000"/>
                </a:lnSpc>
              </a:pPr>
              <a:r>
                <a:rPr lang="ru-RU" sz="3500" dirty="0">
                  <a:solidFill>
                    <a:schemeClr val="tx1"/>
                  </a:solidFill>
                </a:rPr>
                <a:t>По нормативным документам для одного ИГЭ достаточно получить не менее 10 характеристик физических свойств грунтов и не менее 6 механических . Но при проектировании линейных сооружений, которые идут как проектирование одного объекта, но имеют большие протяженности и глубины заложений фундаментов, грунты должны быть исследованы более детально, выборка должна быть больше. Но выполняется всегда самый минимум, что не в полной мере отражает действительность.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8E7EEAB7-A5DD-4259-9F31-107AA5B596AA}"/>
                </a:ext>
              </a:extLst>
            </p:cNvPr>
            <p:cNvSpPr/>
            <p:nvPr/>
          </p:nvSpPr>
          <p:spPr>
            <a:xfrm>
              <a:off x="13469969" y="5141071"/>
              <a:ext cx="1553873" cy="15538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330D186C-AA33-4E85-BF43-1824900AC593}"/>
              </a:ext>
            </a:extLst>
          </p:cNvPr>
          <p:cNvGrpSpPr/>
          <p:nvPr/>
        </p:nvGrpSpPr>
        <p:grpSpPr>
          <a:xfrm>
            <a:off x="24771088" y="5141070"/>
            <a:ext cx="9772379" cy="13377641"/>
            <a:chOff x="25232752" y="5141070"/>
            <a:chExt cx="9772379" cy="13377641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201E15F6-E247-4B04-A8CD-CF3C0FFCD7E6}"/>
                </a:ext>
              </a:extLst>
            </p:cNvPr>
            <p:cNvSpPr/>
            <p:nvPr/>
          </p:nvSpPr>
          <p:spPr>
            <a:xfrm>
              <a:off x="25232752" y="5141070"/>
              <a:ext cx="9772379" cy="1337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5400000" algn="t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38583" tIns="4680000" rIns="323150" rtlCol="0" anchor="t"/>
            <a:lstStyle/>
            <a:p>
              <a:pPr algn="just">
                <a:lnSpc>
                  <a:spcPct val="110000"/>
                </a:lnSpc>
              </a:pPr>
              <a:r>
                <a:rPr lang="ru-RU" sz="3500" dirty="0">
                  <a:solidFill>
                    <a:schemeClr val="tx1"/>
                  </a:solidFill>
                </a:rPr>
                <a:t>Стоимость работ определяется программой ИГИ, где обосновывается объем работ, на основании которых  составляется смета.  Так как  программа отображает только окончательные решения, возникает большое количество бросовых работ.</a:t>
              </a:r>
            </a:p>
            <a:p>
              <a:pPr algn="just">
                <a:lnSpc>
                  <a:spcPct val="110000"/>
                </a:lnSpc>
              </a:pPr>
              <a:r>
                <a:rPr lang="ru-RU" sz="3500" dirty="0">
                  <a:solidFill>
                    <a:schemeClr val="tx1"/>
                  </a:solidFill>
                </a:rPr>
                <a:t>Справочник базовых цен 1999 г не учитывает многие исследования, что не дает возможности обосновать дорогостоящие испытания  в экспертизе, необходимые для построения нелинейных моделей.</a:t>
              </a:r>
            </a:p>
            <a:p>
              <a:pPr algn="just">
                <a:lnSpc>
                  <a:spcPct val="110000"/>
                </a:lnSpc>
              </a:pPr>
              <a:endParaRPr lang="ru-RU" sz="3800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9DF1A39-DF68-4961-98AE-9E0439D989F0}"/>
                </a:ext>
              </a:extLst>
            </p:cNvPr>
            <p:cNvSpPr/>
            <p:nvPr/>
          </p:nvSpPr>
          <p:spPr>
            <a:xfrm>
              <a:off x="25238221" y="5141071"/>
              <a:ext cx="1553873" cy="15538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552A54-C58B-2746-BCFD-9C98B7A60237}"/>
              </a:ext>
            </a:extLst>
          </p:cNvPr>
          <p:cNvSpPr txBox="1"/>
          <p:nvPr/>
        </p:nvSpPr>
        <p:spPr>
          <a:xfrm>
            <a:off x="4258278" y="5141070"/>
            <a:ext cx="7651838" cy="339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/>
              <a:t>Недостаточность квалифицированных лабораторий по всей стране</a:t>
            </a:r>
          </a:p>
          <a:p>
            <a:pPr algn="just"/>
            <a:r>
              <a:rPr lang="ru-RU" sz="389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F2DEA9-B758-9F41-8CFB-85C4E76A8B7A}"/>
              </a:ext>
            </a:extLst>
          </p:cNvPr>
          <p:cNvSpPr txBox="1"/>
          <p:nvPr/>
        </p:nvSpPr>
        <p:spPr>
          <a:xfrm>
            <a:off x="14998709" y="5141070"/>
            <a:ext cx="7952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/>
              <a:t>Недостаточность в количестве определений характеристик грунтов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D327C-1B5B-4B44-9F78-99EF8ABD44A4}"/>
              </a:ext>
            </a:extLst>
          </p:cNvPr>
          <p:cNvSpPr txBox="1"/>
          <p:nvPr/>
        </p:nvSpPr>
        <p:spPr>
          <a:xfrm>
            <a:off x="26696783" y="5141070"/>
            <a:ext cx="79527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4400" dirty="0"/>
              <a:t>Некорректная сметная стоимость изысканий</a:t>
            </a:r>
          </a:p>
        </p:txBody>
      </p:sp>
    </p:spTree>
    <p:extLst>
      <p:ext uri="{BB962C8B-B14F-4D97-AF65-F5344CB8AC3E}">
        <p14:creationId xmlns:p14="http://schemas.microsoft.com/office/powerpoint/2010/main" val="3568470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21A3D3-C437-4832-9E5C-80B850A6787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0" dirty="0">
                <a:latin typeface="+mj-lt"/>
              </a:rPr>
              <a:t>Распределение специалистов по ИИ по регионам РФ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92AAF38-7010-420F-B02E-15B9F1C4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3FEB3012-77D3-43FF-B838-2A4C52E144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134714"/>
              </p:ext>
            </p:extLst>
          </p:nvPr>
        </p:nvGraphicFramePr>
        <p:xfrm>
          <a:off x="2853793" y="5300080"/>
          <a:ext cx="19427981" cy="11705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6DAF1BB-B0D6-4D40-9553-2265ED4EE782}"/>
              </a:ext>
            </a:extLst>
          </p:cNvPr>
          <p:cNvSpPr/>
          <p:nvPr/>
        </p:nvSpPr>
        <p:spPr>
          <a:xfrm>
            <a:off x="22462435" y="5883965"/>
            <a:ext cx="13081177" cy="8745041"/>
          </a:xfrm>
          <a:prstGeom prst="rect">
            <a:avLst/>
          </a:prstGeom>
          <a:solidFill>
            <a:schemeClr val="bg1"/>
          </a:solidFill>
        </p:spPr>
        <p:txBody>
          <a:bodyPr wrap="square" lIns="430867" tIns="215433" rIns="323150" bIns="215433">
            <a:spAutoFit/>
          </a:bodyPr>
          <a:lstStyle/>
          <a:p>
            <a:pPr algn="just">
              <a:lnSpc>
                <a:spcPts val="5386"/>
              </a:lnSpc>
              <a:spcAft>
                <a:spcPts val="1795"/>
              </a:spcAft>
            </a:pPr>
            <a:r>
              <a:rPr lang="ru-RU" sz="4800" dirty="0">
                <a:solidFill>
                  <a:schemeClr val="tx2"/>
                </a:solidFill>
              </a:rPr>
              <a:t>По открытым данным Национального Реестра Специалистов распределение специалистов в сфере инженерных изысканий по регионам РФ тяготеет к центральному федеральному округу.</a:t>
            </a:r>
          </a:p>
          <a:p>
            <a:pPr algn="just">
              <a:lnSpc>
                <a:spcPts val="5386"/>
              </a:lnSpc>
              <a:spcAft>
                <a:spcPts val="1795"/>
              </a:spcAft>
            </a:pPr>
            <a:r>
              <a:rPr lang="ru-RU" sz="4800" dirty="0">
                <a:solidFill>
                  <a:schemeClr val="tx2"/>
                </a:solidFill>
              </a:rPr>
              <a:t>Всего в НРС состоят 57712 специалистов по инженерным изысканиям.</a:t>
            </a:r>
          </a:p>
          <a:p>
            <a:pPr algn="just">
              <a:lnSpc>
                <a:spcPts val="5386"/>
              </a:lnSpc>
              <a:spcAft>
                <a:spcPts val="1795"/>
              </a:spcAft>
            </a:pPr>
            <a:r>
              <a:rPr lang="ru-RU" sz="4800" dirty="0">
                <a:solidFill>
                  <a:schemeClr val="tx2"/>
                </a:solidFill>
              </a:rPr>
              <a:t>Специалистов по подготовке проектной документации и инженерных изысканий 43992.</a:t>
            </a:r>
          </a:p>
          <a:p>
            <a:pPr algn="just">
              <a:lnSpc>
                <a:spcPts val="5386"/>
              </a:lnSpc>
              <a:spcAft>
                <a:spcPts val="1795"/>
              </a:spcAft>
            </a:pPr>
            <a:endParaRPr lang="en-US" sz="4800" dirty="0">
              <a:solidFill>
                <a:schemeClr val="tx2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D8B5A11-D3AD-48E2-A435-7A239176BEB5}"/>
              </a:ext>
            </a:extLst>
          </p:cNvPr>
          <p:cNvGrpSpPr/>
          <p:nvPr/>
        </p:nvGrpSpPr>
        <p:grpSpPr>
          <a:xfrm>
            <a:off x="1525861" y="17876328"/>
            <a:ext cx="2491631" cy="565205"/>
            <a:chOff x="926592" y="6169211"/>
            <a:chExt cx="1517750" cy="32473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F7201E8B-C98C-44D8-AC0F-940ABFBB3A12}"/>
                </a:ext>
              </a:extLst>
            </p:cNvPr>
            <p:cNvSpPr/>
            <p:nvPr/>
          </p:nvSpPr>
          <p:spPr>
            <a:xfrm>
              <a:off x="926592" y="6183050"/>
              <a:ext cx="310896" cy="3108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18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552904-65A6-4E4F-A83B-E7A26F38457D}"/>
                </a:ext>
              </a:extLst>
            </p:cNvPr>
            <p:cNvSpPr txBox="1"/>
            <p:nvPr/>
          </p:nvSpPr>
          <p:spPr>
            <a:xfrm>
              <a:off x="1246729" y="6169212"/>
              <a:ext cx="1197613" cy="26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9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DIN Pro Medium" panose="020B0604020101020102" pitchFamily="34" charset="0"/>
                </a:rPr>
                <a:t>Москва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E39A2D79-9B57-4813-87EF-160F9AE2ECF8}"/>
              </a:ext>
            </a:extLst>
          </p:cNvPr>
          <p:cNvGrpSpPr/>
          <p:nvPr/>
        </p:nvGrpSpPr>
        <p:grpSpPr>
          <a:xfrm>
            <a:off x="4482931" y="17815351"/>
            <a:ext cx="4386150" cy="1201650"/>
            <a:chOff x="635632" y="6169212"/>
            <a:chExt cx="2156114" cy="26105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52DD6B3-4DCC-4F6C-861F-20834AE12511}"/>
                </a:ext>
              </a:extLst>
            </p:cNvPr>
            <p:cNvSpPr/>
            <p:nvPr/>
          </p:nvSpPr>
          <p:spPr>
            <a:xfrm>
              <a:off x="635632" y="6183050"/>
              <a:ext cx="246909" cy="1225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18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5114652-1891-4C30-B52D-B3BD18EEBC6D}"/>
                </a:ext>
              </a:extLst>
            </p:cNvPr>
            <p:cNvSpPr txBox="1"/>
            <p:nvPr/>
          </p:nvSpPr>
          <p:spPr>
            <a:xfrm>
              <a:off x="955760" y="6169212"/>
              <a:ext cx="1835986" cy="26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9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DIN Pro Medium" panose="020B0604020101020102" pitchFamily="34" charset="0"/>
                </a:rPr>
                <a:t>Санкт-Петербург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ADA95E56-A45E-4BDC-8CFE-7296DD43FEAD}"/>
              </a:ext>
            </a:extLst>
          </p:cNvPr>
          <p:cNvGrpSpPr/>
          <p:nvPr/>
        </p:nvGrpSpPr>
        <p:grpSpPr>
          <a:xfrm>
            <a:off x="8189075" y="17895788"/>
            <a:ext cx="4378709" cy="1611594"/>
            <a:chOff x="344672" y="6169212"/>
            <a:chExt cx="1323813" cy="70264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90700F4E-02E7-4E43-9949-2FFD56D9FBA6}"/>
                </a:ext>
              </a:extLst>
            </p:cNvPr>
            <p:cNvSpPr/>
            <p:nvPr/>
          </p:nvSpPr>
          <p:spPr>
            <a:xfrm>
              <a:off x="344672" y="6183050"/>
              <a:ext cx="188705" cy="2977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18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3FC3CAA-1371-4B14-835D-76C539852BC0}"/>
                </a:ext>
              </a:extLst>
            </p:cNvPr>
            <p:cNvSpPr txBox="1"/>
            <p:nvPr/>
          </p:nvSpPr>
          <p:spPr>
            <a:xfrm>
              <a:off x="664799" y="6169212"/>
              <a:ext cx="1003686" cy="70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9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DIN Pro Medium" panose="020B0604020101020102" pitchFamily="34" charset="0"/>
                </a:rPr>
                <a:t>Московская область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55C4C329-5F94-4928-9BA2-85A0369771CB}"/>
              </a:ext>
            </a:extLst>
          </p:cNvPr>
          <p:cNvGrpSpPr/>
          <p:nvPr/>
        </p:nvGrpSpPr>
        <p:grpSpPr>
          <a:xfrm>
            <a:off x="12214896" y="17815350"/>
            <a:ext cx="4548496" cy="1105174"/>
            <a:chOff x="-878204" y="6166011"/>
            <a:chExt cx="1983112" cy="48184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F36DF283-0CBF-4D10-B8CC-7C7B121B8468}"/>
                </a:ext>
              </a:extLst>
            </p:cNvPr>
            <p:cNvSpPr/>
            <p:nvPr/>
          </p:nvSpPr>
          <p:spPr>
            <a:xfrm>
              <a:off x="-878204" y="6195591"/>
              <a:ext cx="262180" cy="2820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18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CC82E80-94E5-49C1-90BF-38E19BB16AF2}"/>
                </a:ext>
              </a:extLst>
            </p:cNvPr>
            <p:cNvSpPr txBox="1"/>
            <p:nvPr/>
          </p:nvSpPr>
          <p:spPr>
            <a:xfrm>
              <a:off x="-511205" y="6166011"/>
              <a:ext cx="1616113" cy="48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9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DIN Pro Medium" panose="020B0604020101020102" pitchFamily="34" charset="0"/>
                </a:rPr>
                <a:t>Краснодарский край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17EE619-59E3-5F4A-BBF6-466F1B93C5E7}"/>
              </a:ext>
            </a:extLst>
          </p:cNvPr>
          <p:cNvGrpSpPr/>
          <p:nvPr/>
        </p:nvGrpSpPr>
        <p:grpSpPr>
          <a:xfrm>
            <a:off x="16647266" y="17729630"/>
            <a:ext cx="4674787" cy="1105174"/>
            <a:chOff x="-937162" y="6191651"/>
            <a:chExt cx="2038174" cy="481847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00F8ADF9-3F80-B449-8FC0-03F644B2D264}"/>
                </a:ext>
              </a:extLst>
            </p:cNvPr>
            <p:cNvSpPr/>
            <p:nvPr/>
          </p:nvSpPr>
          <p:spPr>
            <a:xfrm>
              <a:off x="-937162" y="6264829"/>
              <a:ext cx="263772" cy="2503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18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7744FBF-3F8A-6B46-A76E-C15AC0E9FAD0}"/>
                </a:ext>
              </a:extLst>
            </p:cNvPr>
            <p:cNvSpPr txBox="1"/>
            <p:nvPr/>
          </p:nvSpPr>
          <p:spPr>
            <a:xfrm>
              <a:off x="-515101" y="6191651"/>
              <a:ext cx="1616113" cy="48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9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DIN Pro Medium" panose="020B0604020101020102" pitchFamily="34" charset="0"/>
                </a:rPr>
                <a:t>Республика</a:t>
              </a:r>
            </a:p>
            <a:p>
              <a:r>
                <a:rPr lang="ru-RU" sz="329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DIN Pro Medium" panose="020B0604020101020102" pitchFamily="34" charset="0"/>
                </a:rPr>
                <a:t>Башкортостан</a:t>
              </a: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F41A3E3-BB6D-1A41-9068-36611CABD33F}"/>
              </a:ext>
            </a:extLst>
          </p:cNvPr>
          <p:cNvSpPr/>
          <p:nvPr/>
        </p:nvSpPr>
        <p:spPr>
          <a:xfrm>
            <a:off x="20927991" y="17706274"/>
            <a:ext cx="624170" cy="68302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5356F61-53DE-BE40-BEB4-5E19BD772A39}"/>
              </a:ext>
            </a:extLst>
          </p:cNvPr>
          <p:cNvSpPr txBox="1"/>
          <p:nvPr/>
        </p:nvSpPr>
        <p:spPr>
          <a:xfrm>
            <a:off x="21782269" y="17712057"/>
            <a:ext cx="3143809" cy="193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90" dirty="0">
                <a:solidFill>
                  <a:schemeClr val="tx1">
                    <a:lumMod val="50000"/>
                    <a:lumOff val="50000"/>
                  </a:schemeClr>
                </a:solidFill>
                <a:cs typeface="DIN Pro Medium" panose="020B0604020101020102" pitchFamily="34" charset="0"/>
              </a:rPr>
              <a:t>Красноярский</a:t>
            </a:r>
          </a:p>
          <a:p>
            <a:r>
              <a:rPr lang="ru-RU" sz="3290" dirty="0">
                <a:solidFill>
                  <a:schemeClr val="tx1">
                    <a:lumMod val="50000"/>
                    <a:lumOff val="50000"/>
                  </a:schemeClr>
                </a:solidFill>
                <a:cs typeface="DIN Pro Medium" panose="020B0604020101020102" pitchFamily="34" charset="0"/>
              </a:rPr>
              <a:t> край</a:t>
            </a:r>
          </a:p>
          <a:p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B532C90-571D-9E44-A567-C8696575C755}"/>
              </a:ext>
            </a:extLst>
          </p:cNvPr>
          <p:cNvSpPr/>
          <p:nvPr/>
        </p:nvSpPr>
        <p:spPr>
          <a:xfrm>
            <a:off x="25158281" y="17647670"/>
            <a:ext cx="624170" cy="683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81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C67B582-A5FC-6846-9292-EC4CEBA9A451}"/>
              </a:ext>
            </a:extLst>
          </p:cNvPr>
          <p:cNvSpPr/>
          <p:nvPr/>
        </p:nvSpPr>
        <p:spPr>
          <a:xfrm>
            <a:off x="25977877" y="17590687"/>
            <a:ext cx="2898550" cy="1104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90" dirty="0">
                <a:solidFill>
                  <a:schemeClr val="tx1">
                    <a:lumMod val="50000"/>
                    <a:lumOff val="50000"/>
                  </a:schemeClr>
                </a:solidFill>
                <a:cs typeface="DIN Pro Medium" panose="020B0604020101020102" pitchFamily="34" charset="0"/>
              </a:rPr>
              <a:t>Приморский </a:t>
            </a:r>
          </a:p>
          <a:p>
            <a:r>
              <a:rPr lang="ru-RU" sz="3290" dirty="0">
                <a:solidFill>
                  <a:schemeClr val="tx1">
                    <a:lumMod val="50000"/>
                    <a:lumOff val="50000"/>
                  </a:schemeClr>
                </a:solidFill>
                <a:cs typeface="DIN Pro Medium" panose="020B0604020101020102" pitchFamily="34" charset="0"/>
              </a:rPr>
              <a:t>край</a:t>
            </a:r>
            <a:endParaRPr lang="ru-RU" sz="3290" dirty="0"/>
          </a:p>
        </p:txBody>
      </p:sp>
    </p:spTree>
    <p:extLst>
      <p:ext uri="{BB962C8B-B14F-4D97-AF65-F5344CB8AC3E}">
        <p14:creationId xmlns:p14="http://schemas.microsoft.com/office/powerpoint/2010/main" val="1209089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орога 2024">
      <a:dk1>
        <a:srgbClr val="152F4E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ADDDF4"/>
      </a:accent2>
      <a:accent3>
        <a:srgbClr val="0070C0"/>
      </a:accent3>
      <a:accent4>
        <a:srgbClr val="18509F"/>
      </a:accent4>
      <a:accent5>
        <a:srgbClr val="7A4B9D"/>
      </a:accent5>
      <a:accent6>
        <a:srgbClr val="A83E94"/>
      </a:accent6>
      <a:hlink>
        <a:srgbClr val="0070C0"/>
      </a:hlink>
      <a:folHlink>
        <a:srgbClr val="898E97"/>
      </a:folHlink>
    </a:clrScheme>
    <a:fontScheme name="Дорога 2024">
      <a:majorFont>
        <a:latin typeface="ALS Granate Bold"/>
        <a:ea typeface=""/>
        <a:cs typeface=""/>
      </a:majorFont>
      <a:minorFont>
        <a:latin typeface="ALS Granat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A0595132-B3CA-4B7E-8ABC-5D3A4F5CDF74}" vid="{59D22148-921F-40AD-8526-13CE1D92F6F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Дорога 2024</Template>
  <TotalTime>6846</TotalTime>
  <Words>1411</Words>
  <Application>Microsoft Office PowerPoint</Application>
  <PresentationFormat>Произвольный</PresentationFormat>
  <Paragraphs>121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Times New Roman</vt:lpstr>
      <vt:lpstr>DIN Pro Medium</vt:lpstr>
      <vt:lpstr>ALS Granate Bold</vt:lpstr>
      <vt:lpstr>ALS Granate Light</vt:lpstr>
      <vt:lpstr>ALS Granate</vt:lpstr>
      <vt:lpstr>Wingdings</vt:lpstr>
      <vt:lpstr>Calibri</vt:lpstr>
      <vt:lpstr>Тема1</vt:lpstr>
      <vt:lpstr>Повышение качества инженерных изысканий</vt:lpstr>
      <vt:lpstr>Проблематика отрасли</vt:lpstr>
      <vt:lpstr>Основные виды инженерных изысканий</vt:lpstr>
      <vt:lpstr>Инженерно-геодезические изыскания.</vt:lpstr>
      <vt:lpstr>Основные проблемы и расхождения в процессе  инженерно-геодезических работ</vt:lpstr>
      <vt:lpstr>Инженерно-геологические и геотехнические  изыскания.</vt:lpstr>
      <vt:lpstr>Основные проблемы и трудности в процессе  инженерно-геологических работ</vt:lpstr>
      <vt:lpstr>Основные проблемы и трудности в процессе  инженерно-геологических работ</vt:lpstr>
      <vt:lpstr>Распределение специалистов по ИИ по регионам РФ</vt:lpstr>
      <vt:lpstr>Основные шаги для повышения качества инженерных изысканий</vt:lpstr>
      <vt:lpstr>Основные шаги для повышения качества инженерных изысканий</vt:lpstr>
      <vt:lpstr>Основные шаги для повышения качества инженерных изысканий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User_1</dc:creator>
  <cp:lastModifiedBy>User</cp:lastModifiedBy>
  <cp:revision>240</cp:revision>
  <dcterms:created xsi:type="dcterms:W3CDTF">2022-07-19T07:58:29Z</dcterms:created>
  <dcterms:modified xsi:type="dcterms:W3CDTF">2024-10-14T18:26:51Z</dcterms:modified>
</cp:coreProperties>
</file>